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4" r:id="rId4"/>
    <p:sldMasterId id="214748366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11" Type="http://schemas.openxmlformats.org/officeDocument/2006/relationships/slide" Target="slides/slide5.xml"/><Relationship Id="rId22" Type="http://schemas.openxmlformats.org/officeDocument/2006/relationships/slide" Target="slides/slide16.xml"/><Relationship Id="rId10" Type="http://schemas.openxmlformats.org/officeDocument/2006/relationships/slide" Target="slides/slide4.xml"/><Relationship Id="rId21" Type="http://schemas.openxmlformats.org/officeDocument/2006/relationships/slide" Target="slides/slide15.xml"/><Relationship Id="rId13" Type="http://schemas.openxmlformats.org/officeDocument/2006/relationships/slide" Target="slides/slide7.xml"/><Relationship Id="rId12" Type="http://schemas.openxmlformats.org/officeDocument/2006/relationships/slide" Target="slides/slide6.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920129b293_0_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 name="Google Shape;83;g920129b293_0_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 name="Google Shape;84;g920129b293_0_8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920129b293_0_1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 name="Google Shape;149;g920129b293_0_12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0" name="Google Shape;150;g920129b293_0_12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920129b293_0_36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g920129b293_0_3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90d34cb11b_1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90d34cb11b_1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90d34cb11b_1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90d34cb11b_1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90d34cb11b_1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90d34cb11b_1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90d34cb11b_1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90d34cb11b_1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90d34cb11b_1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90d34cb11b_1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920129b293_0_3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1" name="Google Shape;211;g920129b293_0_32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2" name="Google Shape;212;g920129b293_0_32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920129b293_0_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 name="Google Shape;89;g920129b293_0_9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0" name="Google Shape;90;g920129b293_0_9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920129b293_0_1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6" name="Google Shape;96;g920129b293_0_10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7" name="Google Shape;97;g920129b293_0_10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920129b293_0_10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g920129b293_0_1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920129b293_0_1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 name="Google Shape;108;g920129b293_0_11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9" name="Google Shape;109;g920129b293_0_11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920129b293_0_1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 name="Google Shape;117;g920129b293_0_1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8" name="Google Shape;118;g920129b293_0_17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920129b293_0_2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 name="Google Shape;126;g920129b293_0_24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7" name="Google Shape;127;g920129b293_0_24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920129b293_0_2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g920129b293_0_20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7" name="Google Shape;137;g920129b293_0_20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920129b293_0_11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g920129b293_0_1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6" name="Shape 56"/>
        <p:cNvGrpSpPr/>
        <p:nvPr/>
      </p:nvGrpSpPr>
      <p:grpSpPr>
        <a:xfrm>
          <a:off x="0" y="0"/>
          <a:ext cx="0" cy="0"/>
          <a:chOff x="0" y="0"/>
          <a:chExt cx="0" cy="0"/>
        </a:xfrm>
      </p:grpSpPr>
      <p:sp>
        <p:nvSpPr>
          <p:cNvPr id="57" name="Google Shape;57;p14"/>
          <p:cNvSpPr txBox="1"/>
          <p:nvPr>
            <p:ph type="ctrTitle"/>
          </p:nvPr>
        </p:nvSpPr>
        <p:spPr>
          <a:xfrm>
            <a:off x="685800" y="1324082"/>
            <a:ext cx="7086300" cy="11025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Clr>
                <a:srgbClr val="3F3F3F"/>
              </a:buClr>
              <a:buSzPts val="4400"/>
              <a:buFont typeface="Calibri"/>
              <a:buNone/>
              <a:defRPr>
                <a:solidFill>
                  <a:srgbClr val="3F3F3F"/>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58" name="Google Shape;58;p14"/>
          <p:cNvSpPr txBox="1"/>
          <p:nvPr>
            <p:ph idx="1" type="subTitle"/>
          </p:nvPr>
        </p:nvSpPr>
        <p:spPr>
          <a:xfrm>
            <a:off x="685800" y="2426594"/>
            <a:ext cx="7086300" cy="1314300"/>
          </a:xfrm>
          <a:prstGeom prst="rect">
            <a:avLst/>
          </a:prstGeom>
          <a:noFill/>
          <a:ln>
            <a:noFill/>
          </a:ln>
        </p:spPr>
        <p:txBody>
          <a:bodyPr anchorCtr="0" anchor="t" bIns="45700" lIns="91425" spcFirstLastPara="1" rIns="91425" wrap="square" tIns="45700">
            <a:noAutofit/>
          </a:bodyPr>
          <a:lstStyle>
            <a:lvl1pPr lvl="0" rtl="0" algn="l">
              <a:spcBef>
                <a:spcPts val="640"/>
              </a:spcBef>
              <a:spcAft>
                <a:spcPts val="0"/>
              </a:spcAft>
              <a:buClr>
                <a:srgbClr val="888888"/>
              </a:buClr>
              <a:buSzPts val="3200"/>
              <a:buNone/>
              <a:defRPr>
                <a:solidFill>
                  <a:srgbClr val="888888"/>
                </a:solidFill>
              </a:defRPr>
            </a:lvl1pPr>
            <a:lvl2pPr lvl="1" rtl="0" algn="ctr">
              <a:spcBef>
                <a:spcPts val="560"/>
              </a:spcBef>
              <a:spcAft>
                <a:spcPts val="0"/>
              </a:spcAft>
              <a:buClr>
                <a:srgbClr val="888888"/>
              </a:buClr>
              <a:buSzPts val="2800"/>
              <a:buNone/>
              <a:defRPr>
                <a:solidFill>
                  <a:srgbClr val="888888"/>
                </a:solidFill>
              </a:defRPr>
            </a:lvl2pPr>
            <a:lvl3pPr lvl="2" rtl="0" algn="ctr">
              <a:spcBef>
                <a:spcPts val="480"/>
              </a:spcBef>
              <a:spcAft>
                <a:spcPts val="0"/>
              </a:spcAft>
              <a:buClr>
                <a:srgbClr val="888888"/>
              </a:buClr>
              <a:buSzPts val="2400"/>
              <a:buNone/>
              <a:defRPr>
                <a:solidFill>
                  <a:srgbClr val="888888"/>
                </a:solidFill>
              </a:defRPr>
            </a:lvl3pPr>
            <a:lvl4pPr lvl="3" rtl="0" algn="ctr">
              <a:spcBef>
                <a:spcPts val="400"/>
              </a:spcBef>
              <a:spcAft>
                <a:spcPts val="0"/>
              </a:spcAft>
              <a:buClr>
                <a:srgbClr val="888888"/>
              </a:buClr>
              <a:buSzPts val="2000"/>
              <a:buNone/>
              <a:defRPr>
                <a:solidFill>
                  <a:srgbClr val="888888"/>
                </a:solidFill>
              </a:defRPr>
            </a:lvl4pPr>
            <a:lvl5pPr lvl="4" rtl="0" algn="ctr">
              <a:spcBef>
                <a:spcPts val="400"/>
              </a:spcBef>
              <a:spcAft>
                <a:spcPts val="0"/>
              </a:spcAft>
              <a:buClr>
                <a:srgbClr val="888888"/>
              </a:buClr>
              <a:buSzPts val="2000"/>
              <a:buNone/>
              <a:defRPr>
                <a:solidFill>
                  <a:srgbClr val="888888"/>
                </a:solidFill>
              </a:defRPr>
            </a:lvl5pPr>
            <a:lvl6pPr lvl="5" rtl="0" algn="ctr">
              <a:spcBef>
                <a:spcPts val="400"/>
              </a:spcBef>
              <a:spcAft>
                <a:spcPts val="0"/>
              </a:spcAft>
              <a:buClr>
                <a:srgbClr val="888888"/>
              </a:buClr>
              <a:buSzPts val="2000"/>
              <a:buNone/>
              <a:defRPr>
                <a:solidFill>
                  <a:srgbClr val="888888"/>
                </a:solidFill>
              </a:defRPr>
            </a:lvl6pPr>
            <a:lvl7pPr lvl="6" rtl="0" algn="ctr">
              <a:spcBef>
                <a:spcPts val="400"/>
              </a:spcBef>
              <a:spcAft>
                <a:spcPts val="0"/>
              </a:spcAft>
              <a:buClr>
                <a:srgbClr val="888888"/>
              </a:buClr>
              <a:buSzPts val="2000"/>
              <a:buNone/>
              <a:defRPr>
                <a:solidFill>
                  <a:srgbClr val="888888"/>
                </a:solidFill>
              </a:defRPr>
            </a:lvl7pPr>
            <a:lvl8pPr lvl="7" rtl="0" algn="ctr">
              <a:spcBef>
                <a:spcPts val="400"/>
              </a:spcBef>
              <a:spcAft>
                <a:spcPts val="0"/>
              </a:spcAft>
              <a:buClr>
                <a:srgbClr val="888888"/>
              </a:buClr>
              <a:buSzPts val="2000"/>
              <a:buNone/>
              <a:defRPr>
                <a:solidFill>
                  <a:srgbClr val="888888"/>
                </a:solidFill>
              </a:defRPr>
            </a:lvl8pPr>
            <a:lvl9pPr lvl="8" rtl="0" algn="ctr">
              <a:spcBef>
                <a:spcPts val="400"/>
              </a:spcBef>
              <a:spcAft>
                <a:spcPts val="0"/>
              </a:spcAft>
              <a:buClr>
                <a:srgbClr val="888888"/>
              </a:buClr>
              <a:buSzPts val="2000"/>
              <a:buNone/>
              <a:defRPr>
                <a:solidFill>
                  <a:srgbClr val="888888"/>
                </a:solidFill>
              </a:defRPr>
            </a:lvl9pPr>
          </a:lstStyle>
          <a:p/>
        </p:txBody>
      </p:sp>
      <p:pic>
        <p:nvPicPr>
          <p:cNvPr id="59" name="Google Shape;59;p14"/>
          <p:cNvPicPr preferRelativeResize="0"/>
          <p:nvPr/>
        </p:nvPicPr>
        <p:blipFill rotWithShape="1">
          <a:blip r:embed="rId2">
            <a:alphaModFix/>
          </a:blip>
          <a:srcRect b="0" l="0" r="0" t="0"/>
          <a:stretch/>
        </p:blipFill>
        <p:spPr>
          <a:xfrm>
            <a:off x="8073813" y="4460662"/>
            <a:ext cx="623147" cy="623147"/>
          </a:xfrm>
          <a:prstGeom prst="rect">
            <a:avLst/>
          </a:prstGeom>
          <a:noFill/>
          <a:ln>
            <a:noFill/>
          </a:ln>
        </p:spPr>
      </p:pic>
      <p:cxnSp>
        <p:nvCxnSpPr>
          <p:cNvPr id="60" name="Google Shape;60;p14"/>
          <p:cNvCxnSpPr>
            <a:endCxn id="59" idx="1"/>
          </p:cNvCxnSpPr>
          <p:nvPr/>
        </p:nvCxnSpPr>
        <p:spPr>
          <a:xfrm>
            <a:off x="975513" y="4768336"/>
            <a:ext cx="7098300" cy="3900"/>
          </a:xfrm>
          <a:prstGeom prst="straightConnector1">
            <a:avLst/>
          </a:prstGeom>
          <a:noFill/>
          <a:ln cap="flat" cmpd="sng" w="25400">
            <a:solidFill>
              <a:srgbClr val="C2D59B"/>
            </a:solidFill>
            <a:prstDash val="solid"/>
            <a:round/>
            <a:headEnd len="sm" w="sm" type="none"/>
            <a:tailEnd len="sm" w="sm" type="none"/>
          </a:ln>
        </p:spPr>
      </p:cxnSp>
    </p:spTree>
  </p:cSld>
  <p:clrMapOvr>
    <a:masterClrMapping/>
  </p:clrMapOvr>
  <p:transition spd="slow">
    <p:push/>
  </p:transition>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1" name="Shape 61"/>
        <p:cNvGrpSpPr/>
        <p:nvPr/>
      </p:nvGrpSpPr>
      <p:grpSpPr>
        <a:xfrm>
          <a:off x="0" y="0"/>
          <a:ext cx="0" cy="0"/>
          <a:chOff x="0" y="0"/>
          <a:chExt cx="0" cy="0"/>
        </a:xfrm>
      </p:grpSpPr>
      <p:sp>
        <p:nvSpPr>
          <p:cNvPr id="62" name="Google Shape;62;p15"/>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Clr>
                <a:srgbClr val="3F3F3F"/>
              </a:buClr>
              <a:buSzPts val="4400"/>
              <a:buFont typeface="Arial"/>
              <a:buNone/>
              <a:defRPr>
                <a:solidFill>
                  <a:srgbClr val="3F3F3F"/>
                </a:solidFill>
                <a:latin typeface="Arial"/>
                <a:ea typeface="Arial"/>
                <a:cs typeface="Arial"/>
                <a:sym typeface="Aria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63" name="Google Shape;63;p15"/>
          <p:cNvSpPr txBox="1"/>
          <p:nvPr>
            <p:ph idx="1" type="body"/>
          </p:nvPr>
        </p:nvSpPr>
        <p:spPr>
          <a:xfrm>
            <a:off x="457203" y="1200158"/>
            <a:ext cx="6834300" cy="2886300"/>
          </a:xfrm>
          <a:prstGeom prst="rect">
            <a:avLst/>
          </a:prstGeom>
          <a:noFill/>
          <a:ln>
            <a:noFill/>
          </a:ln>
        </p:spPr>
        <p:txBody>
          <a:bodyPr anchorCtr="0" anchor="t" bIns="45700" lIns="91425" spcFirstLastPara="1" rIns="91425" wrap="square" tIns="45700">
            <a:noAutofit/>
          </a:bodyPr>
          <a:lstStyle>
            <a:lvl1pPr indent="-431800" lvl="0" marL="457200" rtl="0" algn="l">
              <a:spcBef>
                <a:spcPts val="640"/>
              </a:spcBef>
              <a:spcAft>
                <a:spcPts val="0"/>
              </a:spcAft>
              <a:buClr>
                <a:srgbClr val="404040"/>
              </a:buClr>
              <a:buSzPts val="3200"/>
              <a:buChar char="•"/>
              <a:defRPr>
                <a:solidFill>
                  <a:srgbClr val="404040"/>
                </a:solidFill>
                <a:latin typeface="Arial"/>
                <a:ea typeface="Arial"/>
                <a:cs typeface="Arial"/>
                <a:sym typeface="Arial"/>
              </a:defRPr>
            </a:lvl1pPr>
            <a:lvl2pPr indent="-406400" lvl="1" marL="914400" rtl="0" algn="l">
              <a:spcBef>
                <a:spcPts val="560"/>
              </a:spcBef>
              <a:spcAft>
                <a:spcPts val="0"/>
              </a:spcAft>
              <a:buClr>
                <a:srgbClr val="404040"/>
              </a:buClr>
              <a:buSzPts val="2800"/>
              <a:buChar char="–"/>
              <a:defRPr>
                <a:solidFill>
                  <a:srgbClr val="404040"/>
                </a:solidFill>
                <a:latin typeface="Arial"/>
                <a:ea typeface="Arial"/>
                <a:cs typeface="Arial"/>
                <a:sym typeface="Arial"/>
              </a:defRPr>
            </a:lvl2pPr>
            <a:lvl3pPr indent="-381000" lvl="2" marL="1371600" rtl="0" algn="l">
              <a:spcBef>
                <a:spcPts val="480"/>
              </a:spcBef>
              <a:spcAft>
                <a:spcPts val="0"/>
              </a:spcAft>
              <a:buClr>
                <a:srgbClr val="404040"/>
              </a:buClr>
              <a:buSzPts val="2400"/>
              <a:buChar char="•"/>
              <a:defRPr>
                <a:solidFill>
                  <a:srgbClr val="404040"/>
                </a:solidFill>
                <a:latin typeface="Arial"/>
                <a:ea typeface="Arial"/>
                <a:cs typeface="Arial"/>
                <a:sym typeface="Arial"/>
              </a:defRPr>
            </a:lvl3pPr>
            <a:lvl4pPr indent="-355600" lvl="3" marL="1828800" rtl="0" algn="l">
              <a:spcBef>
                <a:spcPts val="400"/>
              </a:spcBef>
              <a:spcAft>
                <a:spcPts val="0"/>
              </a:spcAft>
              <a:buClr>
                <a:srgbClr val="404040"/>
              </a:buClr>
              <a:buSzPts val="2000"/>
              <a:buChar char="–"/>
              <a:defRPr>
                <a:solidFill>
                  <a:srgbClr val="404040"/>
                </a:solidFill>
                <a:latin typeface="Arial"/>
                <a:ea typeface="Arial"/>
                <a:cs typeface="Arial"/>
                <a:sym typeface="Arial"/>
              </a:defRPr>
            </a:lvl4pPr>
            <a:lvl5pPr indent="-355600" lvl="4" marL="2286000" rtl="0" algn="l">
              <a:spcBef>
                <a:spcPts val="400"/>
              </a:spcBef>
              <a:spcAft>
                <a:spcPts val="0"/>
              </a:spcAft>
              <a:buClr>
                <a:srgbClr val="404040"/>
              </a:buClr>
              <a:buSzPts val="2000"/>
              <a:buChar char="»"/>
              <a:defRPr>
                <a:solidFill>
                  <a:srgbClr val="404040"/>
                </a:solidFill>
                <a:latin typeface="Arial"/>
                <a:ea typeface="Arial"/>
                <a:cs typeface="Arial"/>
                <a:sym typeface="Arial"/>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pic>
        <p:nvPicPr>
          <p:cNvPr id="64" name="Google Shape;64;p15"/>
          <p:cNvPicPr preferRelativeResize="0"/>
          <p:nvPr/>
        </p:nvPicPr>
        <p:blipFill rotWithShape="1">
          <a:blip r:embed="rId2">
            <a:alphaModFix/>
          </a:blip>
          <a:srcRect b="0" l="0" r="0" t="0"/>
          <a:stretch/>
        </p:blipFill>
        <p:spPr>
          <a:xfrm>
            <a:off x="8073813" y="4460662"/>
            <a:ext cx="623147" cy="623147"/>
          </a:xfrm>
          <a:prstGeom prst="rect">
            <a:avLst/>
          </a:prstGeom>
          <a:noFill/>
          <a:ln>
            <a:noFill/>
          </a:ln>
        </p:spPr>
      </p:pic>
      <p:cxnSp>
        <p:nvCxnSpPr>
          <p:cNvPr id="65" name="Google Shape;65;p15"/>
          <p:cNvCxnSpPr>
            <a:endCxn id="64" idx="1"/>
          </p:cNvCxnSpPr>
          <p:nvPr/>
        </p:nvCxnSpPr>
        <p:spPr>
          <a:xfrm>
            <a:off x="975513" y="4768336"/>
            <a:ext cx="7098300" cy="3900"/>
          </a:xfrm>
          <a:prstGeom prst="straightConnector1">
            <a:avLst/>
          </a:prstGeom>
          <a:noFill/>
          <a:ln cap="flat" cmpd="sng" w="25400">
            <a:solidFill>
              <a:srgbClr val="C2D59B"/>
            </a:solidFill>
            <a:prstDash val="solid"/>
            <a:round/>
            <a:headEnd len="sm" w="sm" type="none"/>
            <a:tailEnd len="sm" w="sm" type="none"/>
          </a:ln>
        </p:spPr>
      </p:cxnSp>
    </p:spTree>
  </p:cSld>
  <p:clrMapOvr>
    <a:masterClrMapping/>
  </p:clrMapOvr>
  <p:transition spd="slow">
    <p:push/>
  </p:transition>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type="titleOnly">
  <p:cSld name="TITLE_ONLY">
    <p:spTree>
      <p:nvGrpSpPr>
        <p:cNvPr id="66" name="Shape 66"/>
        <p:cNvGrpSpPr/>
        <p:nvPr/>
      </p:nvGrpSpPr>
      <p:grpSpPr>
        <a:xfrm>
          <a:off x="0" y="0"/>
          <a:ext cx="0" cy="0"/>
          <a:chOff x="0" y="0"/>
          <a:chExt cx="0" cy="0"/>
        </a:xfrm>
      </p:grpSpPr>
      <p:sp>
        <p:nvSpPr>
          <p:cNvPr id="67" name="Google Shape;67;p16"/>
          <p:cNvSpPr/>
          <p:nvPr/>
        </p:nvSpPr>
        <p:spPr>
          <a:xfrm>
            <a:off x="0" y="0"/>
            <a:ext cx="9144000" cy="5143500"/>
          </a:xfrm>
          <a:prstGeom prst="rect">
            <a:avLst/>
          </a:prstGeom>
          <a:solidFill>
            <a:srgbClr val="F0F5E6"/>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8" name="Google Shape;68;p16"/>
          <p:cNvSpPr txBox="1"/>
          <p:nvPr>
            <p:ph type="title"/>
          </p:nvPr>
        </p:nvSpPr>
        <p:spPr>
          <a:xfrm>
            <a:off x="809413" y="1708993"/>
            <a:ext cx="5991300" cy="8574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Clr>
                <a:srgbClr val="3F3F3F"/>
              </a:buClr>
              <a:buSzPts val="3200"/>
              <a:buFont typeface="Arial"/>
              <a:buNone/>
              <a:defRPr b="0" sz="3200">
                <a:solidFill>
                  <a:srgbClr val="3F3F3F"/>
                </a:solidFill>
                <a:latin typeface="Arial"/>
                <a:ea typeface="Arial"/>
                <a:cs typeface="Arial"/>
                <a:sym typeface="Aria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pic>
        <p:nvPicPr>
          <p:cNvPr id="69" name="Google Shape;69;p16"/>
          <p:cNvPicPr preferRelativeResize="0"/>
          <p:nvPr/>
        </p:nvPicPr>
        <p:blipFill rotWithShape="1">
          <a:blip r:embed="rId2">
            <a:alphaModFix/>
          </a:blip>
          <a:srcRect b="0" l="0" r="0" t="0"/>
          <a:stretch/>
        </p:blipFill>
        <p:spPr>
          <a:xfrm>
            <a:off x="8073813" y="4460662"/>
            <a:ext cx="623147" cy="623147"/>
          </a:xfrm>
          <a:prstGeom prst="rect">
            <a:avLst/>
          </a:prstGeom>
          <a:noFill/>
          <a:ln>
            <a:noFill/>
          </a:ln>
        </p:spPr>
      </p:pic>
      <p:cxnSp>
        <p:nvCxnSpPr>
          <p:cNvPr id="70" name="Google Shape;70;p16"/>
          <p:cNvCxnSpPr>
            <a:endCxn id="69" idx="1"/>
          </p:cNvCxnSpPr>
          <p:nvPr/>
        </p:nvCxnSpPr>
        <p:spPr>
          <a:xfrm>
            <a:off x="975513" y="4768336"/>
            <a:ext cx="7098300" cy="3900"/>
          </a:xfrm>
          <a:prstGeom prst="straightConnector1">
            <a:avLst/>
          </a:prstGeom>
          <a:noFill/>
          <a:ln cap="flat" cmpd="sng" w="25400">
            <a:solidFill>
              <a:srgbClr val="C2D59B"/>
            </a:solidFill>
            <a:prstDash val="solid"/>
            <a:round/>
            <a:headEnd len="sm" w="sm" type="none"/>
            <a:tailEnd len="sm" w="sm" type="none"/>
          </a:ln>
        </p:spPr>
      </p:cxnSp>
    </p:spTree>
  </p:cSld>
  <p:clrMapOvr>
    <a:masterClrMapping/>
  </p:clrMapOvr>
  <p:transition spd="slow">
    <p:push/>
  </p:transition>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71" name="Shape 71"/>
        <p:cNvGrpSpPr/>
        <p:nvPr/>
      </p:nvGrpSpPr>
      <p:grpSpPr>
        <a:xfrm>
          <a:off x="0" y="0"/>
          <a:ext cx="0" cy="0"/>
          <a:chOff x="0" y="0"/>
          <a:chExt cx="0" cy="0"/>
        </a:xfrm>
      </p:grpSpPr>
      <p:sp>
        <p:nvSpPr>
          <p:cNvPr id="72" name="Google Shape;72;p17"/>
          <p:cNvSpPr txBox="1"/>
          <p:nvPr>
            <p:ph type="title"/>
          </p:nvPr>
        </p:nvSpPr>
        <p:spPr>
          <a:xfrm>
            <a:off x="809413" y="1708993"/>
            <a:ext cx="5991300" cy="8574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Clr>
                <a:srgbClr val="3F3F3F"/>
              </a:buClr>
              <a:buSzPts val="3200"/>
              <a:buFont typeface="Arial"/>
              <a:buNone/>
              <a:defRPr b="0" sz="3200">
                <a:solidFill>
                  <a:srgbClr val="3F3F3F"/>
                </a:solidFill>
                <a:latin typeface="Arial"/>
                <a:ea typeface="Arial"/>
                <a:cs typeface="Arial"/>
                <a:sym typeface="Aria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pic>
        <p:nvPicPr>
          <p:cNvPr id="73" name="Google Shape;73;p17"/>
          <p:cNvPicPr preferRelativeResize="0"/>
          <p:nvPr/>
        </p:nvPicPr>
        <p:blipFill rotWithShape="1">
          <a:blip r:embed="rId2">
            <a:alphaModFix/>
          </a:blip>
          <a:srcRect b="0" l="0" r="0" t="0"/>
          <a:stretch/>
        </p:blipFill>
        <p:spPr>
          <a:xfrm>
            <a:off x="8073813" y="4460662"/>
            <a:ext cx="623147" cy="623147"/>
          </a:xfrm>
          <a:prstGeom prst="rect">
            <a:avLst/>
          </a:prstGeom>
          <a:noFill/>
          <a:ln>
            <a:noFill/>
          </a:ln>
        </p:spPr>
      </p:pic>
      <p:cxnSp>
        <p:nvCxnSpPr>
          <p:cNvPr id="74" name="Google Shape;74;p17"/>
          <p:cNvCxnSpPr>
            <a:endCxn id="73" idx="1"/>
          </p:cNvCxnSpPr>
          <p:nvPr/>
        </p:nvCxnSpPr>
        <p:spPr>
          <a:xfrm>
            <a:off x="975513" y="4768336"/>
            <a:ext cx="7098300" cy="3900"/>
          </a:xfrm>
          <a:prstGeom prst="straightConnector1">
            <a:avLst/>
          </a:prstGeom>
          <a:noFill/>
          <a:ln cap="flat" cmpd="sng" w="25400">
            <a:solidFill>
              <a:srgbClr val="C2D59B"/>
            </a:solidFill>
            <a:prstDash val="solid"/>
            <a:round/>
            <a:headEnd len="sm" w="sm" type="none"/>
            <a:tailEnd len="sm" w="sm" type="none"/>
          </a:ln>
        </p:spPr>
      </p:cxnSp>
    </p:spTree>
  </p:cSld>
  <p:clrMapOvr>
    <a:masterClrMapping/>
  </p:clrMapOvr>
  <p:transition spd="slow">
    <p:push/>
  </p:transition>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5" name="Shape 75"/>
        <p:cNvGrpSpPr/>
        <p:nvPr/>
      </p:nvGrpSpPr>
      <p:grpSpPr>
        <a:xfrm>
          <a:off x="0" y="0"/>
          <a:ext cx="0" cy="0"/>
          <a:chOff x="0" y="0"/>
          <a:chExt cx="0" cy="0"/>
        </a:xfrm>
      </p:grpSpPr>
      <p:sp>
        <p:nvSpPr>
          <p:cNvPr id="76" name="Google Shape;76;p18"/>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Clr>
                <a:srgbClr val="3F3F3F"/>
              </a:buClr>
              <a:buSzPts val="4400"/>
              <a:buFont typeface="Arial"/>
              <a:buNone/>
              <a:defRPr>
                <a:solidFill>
                  <a:srgbClr val="3F3F3F"/>
                </a:solidFill>
                <a:latin typeface="Arial"/>
                <a:ea typeface="Arial"/>
                <a:cs typeface="Arial"/>
                <a:sym typeface="Aria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77" name="Google Shape;77;p18"/>
          <p:cNvSpPr txBox="1"/>
          <p:nvPr>
            <p:ph idx="1" type="body"/>
          </p:nvPr>
        </p:nvSpPr>
        <p:spPr>
          <a:xfrm>
            <a:off x="457200" y="1051930"/>
            <a:ext cx="4038300" cy="2545500"/>
          </a:xfrm>
          <a:prstGeom prst="rect">
            <a:avLst/>
          </a:prstGeom>
          <a:noFill/>
          <a:ln>
            <a:noFill/>
          </a:ln>
        </p:spPr>
        <p:txBody>
          <a:bodyPr anchorCtr="0" anchor="t" bIns="45700" lIns="91425" spcFirstLastPara="1" rIns="91425" wrap="square" tIns="45700">
            <a:noAutofit/>
          </a:bodyPr>
          <a:lstStyle>
            <a:lvl1pPr indent="-381000" lvl="0" marL="457200" rtl="0" algn="l">
              <a:spcBef>
                <a:spcPts val="480"/>
              </a:spcBef>
              <a:spcAft>
                <a:spcPts val="0"/>
              </a:spcAft>
              <a:buClr>
                <a:srgbClr val="3F3F3F"/>
              </a:buClr>
              <a:buSzPts val="2400"/>
              <a:buChar char="•"/>
              <a:defRPr sz="2400">
                <a:solidFill>
                  <a:srgbClr val="3F3F3F"/>
                </a:solidFill>
                <a:latin typeface="Arial"/>
                <a:ea typeface="Arial"/>
                <a:cs typeface="Arial"/>
                <a:sym typeface="Arial"/>
              </a:defRPr>
            </a:lvl1pPr>
            <a:lvl2pPr indent="-355600" lvl="1" marL="914400" rtl="0" algn="l">
              <a:spcBef>
                <a:spcPts val="400"/>
              </a:spcBef>
              <a:spcAft>
                <a:spcPts val="0"/>
              </a:spcAft>
              <a:buClr>
                <a:srgbClr val="3F3F3F"/>
              </a:buClr>
              <a:buSzPts val="2000"/>
              <a:buChar char="–"/>
              <a:defRPr sz="2000">
                <a:solidFill>
                  <a:srgbClr val="3F3F3F"/>
                </a:solidFill>
                <a:latin typeface="Arial"/>
                <a:ea typeface="Arial"/>
                <a:cs typeface="Arial"/>
                <a:sym typeface="Arial"/>
              </a:defRPr>
            </a:lvl2pPr>
            <a:lvl3pPr indent="-342900" lvl="2" marL="1371600" rtl="0" algn="l">
              <a:spcBef>
                <a:spcPts val="360"/>
              </a:spcBef>
              <a:spcAft>
                <a:spcPts val="0"/>
              </a:spcAft>
              <a:buClr>
                <a:srgbClr val="3F3F3F"/>
              </a:buClr>
              <a:buSzPts val="1800"/>
              <a:buChar char="•"/>
              <a:defRPr sz="1800">
                <a:solidFill>
                  <a:srgbClr val="3F3F3F"/>
                </a:solidFill>
                <a:latin typeface="Arial"/>
                <a:ea typeface="Arial"/>
                <a:cs typeface="Arial"/>
                <a:sym typeface="Arial"/>
              </a:defRPr>
            </a:lvl3pPr>
            <a:lvl4pPr indent="-330200" lvl="3" marL="1828800" rtl="0" algn="l">
              <a:spcBef>
                <a:spcPts val="320"/>
              </a:spcBef>
              <a:spcAft>
                <a:spcPts val="0"/>
              </a:spcAft>
              <a:buClr>
                <a:srgbClr val="3F3F3F"/>
              </a:buClr>
              <a:buSzPts val="1600"/>
              <a:buChar char="–"/>
              <a:defRPr sz="1600">
                <a:solidFill>
                  <a:srgbClr val="3F3F3F"/>
                </a:solidFill>
                <a:latin typeface="Arial"/>
                <a:ea typeface="Arial"/>
                <a:cs typeface="Arial"/>
                <a:sym typeface="Arial"/>
              </a:defRPr>
            </a:lvl4pPr>
            <a:lvl5pPr indent="-330200" lvl="4" marL="2286000" rtl="0" algn="l">
              <a:spcBef>
                <a:spcPts val="320"/>
              </a:spcBef>
              <a:spcAft>
                <a:spcPts val="0"/>
              </a:spcAft>
              <a:buClr>
                <a:srgbClr val="3F3F3F"/>
              </a:buClr>
              <a:buSzPts val="1600"/>
              <a:buChar char="»"/>
              <a:defRPr sz="1600">
                <a:solidFill>
                  <a:srgbClr val="3F3F3F"/>
                </a:solidFill>
                <a:latin typeface="Arial"/>
                <a:ea typeface="Arial"/>
                <a:cs typeface="Arial"/>
                <a:sym typeface="Arial"/>
              </a:defRPr>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78" name="Google Shape;78;p18"/>
          <p:cNvSpPr txBox="1"/>
          <p:nvPr>
            <p:ph idx="2" type="body"/>
          </p:nvPr>
        </p:nvSpPr>
        <p:spPr>
          <a:xfrm>
            <a:off x="4648200" y="1051930"/>
            <a:ext cx="4038300" cy="2545500"/>
          </a:xfrm>
          <a:prstGeom prst="rect">
            <a:avLst/>
          </a:prstGeom>
          <a:noFill/>
          <a:ln>
            <a:noFill/>
          </a:ln>
        </p:spPr>
        <p:txBody>
          <a:bodyPr anchorCtr="0" anchor="t" bIns="45700" lIns="91425" spcFirstLastPara="1" rIns="91425" wrap="square" tIns="45700">
            <a:noAutofit/>
          </a:bodyPr>
          <a:lstStyle>
            <a:lvl1pPr indent="-381000" lvl="0" marL="457200" rtl="0" algn="l">
              <a:spcBef>
                <a:spcPts val="480"/>
              </a:spcBef>
              <a:spcAft>
                <a:spcPts val="0"/>
              </a:spcAft>
              <a:buClr>
                <a:srgbClr val="404040"/>
              </a:buClr>
              <a:buSzPts val="2400"/>
              <a:buChar char="•"/>
              <a:defRPr sz="2400">
                <a:solidFill>
                  <a:srgbClr val="404040"/>
                </a:solidFill>
                <a:latin typeface="Arial"/>
                <a:ea typeface="Arial"/>
                <a:cs typeface="Arial"/>
                <a:sym typeface="Arial"/>
              </a:defRPr>
            </a:lvl1pPr>
            <a:lvl2pPr indent="-355600" lvl="1" marL="914400" rtl="0" algn="l">
              <a:spcBef>
                <a:spcPts val="400"/>
              </a:spcBef>
              <a:spcAft>
                <a:spcPts val="0"/>
              </a:spcAft>
              <a:buClr>
                <a:srgbClr val="404040"/>
              </a:buClr>
              <a:buSzPts val="2000"/>
              <a:buChar char="–"/>
              <a:defRPr sz="2000">
                <a:solidFill>
                  <a:srgbClr val="404040"/>
                </a:solidFill>
                <a:latin typeface="Arial"/>
                <a:ea typeface="Arial"/>
                <a:cs typeface="Arial"/>
                <a:sym typeface="Arial"/>
              </a:defRPr>
            </a:lvl2pPr>
            <a:lvl3pPr indent="-342900" lvl="2" marL="1371600" rtl="0" algn="l">
              <a:spcBef>
                <a:spcPts val="360"/>
              </a:spcBef>
              <a:spcAft>
                <a:spcPts val="0"/>
              </a:spcAft>
              <a:buClr>
                <a:srgbClr val="404040"/>
              </a:buClr>
              <a:buSzPts val="1800"/>
              <a:buChar char="•"/>
              <a:defRPr sz="1800">
                <a:solidFill>
                  <a:srgbClr val="404040"/>
                </a:solidFill>
                <a:latin typeface="Arial"/>
                <a:ea typeface="Arial"/>
                <a:cs typeface="Arial"/>
                <a:sym typeface="Arial"/>
              </a:defRPr>
            </a:lvl3pPr>
            <a:lvl4pPr indent="-330200" lvl="3" marL="1828800" rtl="0" algn="l">
              <a:spcBef>
                <a:spcPts val="320"/>
              </a:spcBef>
              <a:spcAft>
                <a:spcPts val="0"/>
              </a:spcAft>
              <a:buClr>
                <a:srgbClr val="404040"/>
              </a:buClr>
              <a:buSzPts val="1600"/>
              <a:buChar char="–"/>
              <a:defRPr sz="1600">
                <a:solidFill>
                  <a:srgbClr val="404040"/>
                </a:solidFill>
                <a:latin typeface="Arial"/>
                <a:ea typeface="Arial"/>
                <a:cs typeface="Arial"/>
                <a:sym typeface="Arial"/>
              </a:defRPr>
            </a:lvl4pPr>
            <a:lvl5pPr indent="-330200" lvl="4" marL="2286000" rtl="0" algn="l">
              <a:spcBef>
                <a:spcPts val="320"/>
              </a:spcBef>
              <a:spcAft>
                <a:spcPts val="0"/>
              </a:spcAft>
              <a:buClr>
                <a:srgbClr val="404040"/>
              </a:buClr>
              <a:buSzPts val="1600"/>
              <a:buChar char="»"/>
              <a:defRPr sz="1600">
                <a:solidFill>
                  <a:srgbClr val="404040"/>
                </a:solidFill>
                <a:latin typeface="Arial"/>
                <a:ea typeface="Arial"/>
                <a:cs typeface="Arial"/>
                <a:sym typeface="Arial"/>
              </a:defRPr>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pic>
        <p:nvPicPr>
          <p:cNvPr id="79" name="Google Shape;79;p18"/>
          <p:cNvPicPr preferRelativeResize="0"/>
          <p:nvPr/>
        </p:nvPicPr>
        <p:blipFill rotWithShape="1">
          <a:blip r:embed="rId2">
            <a:alphaModFix/>
          </a:blip>
          <a:srcRect b="0" l="0" r="0" t="0"/>
          <a:stretch/>
        </p:blipFill>
        <p:spPr>
          <a:xfrm>
            <a:off x="8073813" y="4460662"/>
            <a:ext cx="623147" cy="623147"/>
          </a:xfrm>
          <a:prstGeom prst="rect">
            <a:avLst/>
          </a:prstGeom>
          <a:noFill/>
          <a:ln>
            <a:noFill/>
          </a:ln>
        </p:spPr>
      </p:pic>
      <p:cxnSp>
        <p:nvCxnSpPr>
          <p:cNvPr id="80" name="Google Shape;80;p18"/>
          <p:cNvCxnSpPr>
            <a:endCxn id="79" idx="1"/>
          </p:cNvCxnSpPr>
          <p:nvPr/>
        </p:nvCxnSpPr>
        <p:spPr>
          <a:xfrm>
            <a:off x="975513" y="4768336"/>
            <a:ext cx="7098300" cy="3900"/>
          </a:xfrm>
          <a:prstGeom prst="straightConnector1">
            <a:avLst/>
          </a:prstGeom>
          <a:noFill/>
          <a:ln cap="flat" cmpd="sng" w="25400">
            <a:solidFill>
              <a:srgbClr val="C2D59B"/>
            </a:solidFill>
            <a:prstDash val="solid"/>
            <a:round/>
            <a:headEnd len="sm" w="sm" type="none"/>
            <a:tailEnd len="sm" w="sm" type="none"/>
          </a:ln>
        </p:spPr>
      </p:cxnSp>
    </p:spTree>
  </p:cSld>
  <p:clrMapOvr>
    <a:masterClrMapping/>
  </p:clrMapOvr>
  <p:transition spd="slow">
    <p:push/>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52" name="Google Shape;52;p13"/>
          <p:cNvSpPr txBox="1"/>
          <p:nvPr>
            <p:ph idx="1" type="body"/>
          </p:nvPr>
        </p:nvSpPr>
        <p:spPr>
          <a:xfrm>
            <a:off x="457200" y="1200151"/>
            <a:ext cx="8229600" cy="3394500"/>
          </a:xfrm>
          <a:prstGeom prst="rect">
            <a:avLst/>
          </a:prstGeom>
          <a:noFill/>
          <a:ln>
            <a:noFill/>
          </a:ln>
        </p:spPr>
        <p:txBody>
          <a:bodyPr anchorCtr="0" anchor="t" bIns="45700" lIns="91425" spcFirstLastPara="1" rIns="91425" wrap="square" tIns="45700">
            <a:no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3124200" y="4767263"/>
            <a:ext cx="2895600" cy="2739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553200" y="4767263"/>
            <a:ext cx="2133600" cy="2739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Lst>
  <p:transition spd="slow">
    <p:push/>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hyperlink" Target="http://www.wrap.org.uk/sites/files/wrap/Food%20Surplus%20and%20Waste%20in%20the%20UK%20Key%20Facts%20(22%207%2019)_0.pdf"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9.png"/><Relationship Id="rId4" Type="http://schemas.openxmlformats.org/officeDocument/2006/relationships/hyperlink" Target="https://www.winnowsolutions.com/vision" TargetMode="External"/><Relationship Id="rId5" Type="http://schemas.openxmlformats.org/officeDocument/2006/relationships/hyperlink" Target="http://www.wrap.org.uk/sites/files/wrap/Restaurants.pdf" TargetMode="External"/><Relationship Id="rId6" Type="http://schemas.openxmlformats.org/officeDocument/2006/relationships/image" Target="../media/image8.png"/><Relationship Id="rId7" Type="http://schemas.openxmlformats.org/officeDocument/2006/relationships/hyperlink" Target="https://lovefoodhatewaste.com/article/food-storage-a-z?_ga=2.229254366.316147073.1597684018-1192991008.1597684018"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1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3.png"/><Relationship Id="rId4" Type="http://schemas.openxmlformats.org/officeDocument/2006/relationships/hyperlink" Target="https://wrap.org.uk/content/chef-masterclass-videos" TargetMode="External"/><Relationship Id="rId5"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1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1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1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6.png"/><Relationship Id="rId4" Type="http://schemas.openxmlformats.org/officeDocument/2006/relationships/hyperlink" Target="https://www.openaccessgovernment.org/hospitality-industry-waste/51174/" TargetMode="External"/><Relationship Id="rId5" Type="http://schemas.openxmlformats.org/officeDocument/2006/relationships/image" Target="../media/image1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10.png"/><Relationship Id="rId4" Type="http://schemas.openxmlformats.org/officeDocument/2006/relationships/hyperlink" Target="https://www.openaccessgovernment.org/hospitality-industry-waste/51174/"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9"/>
          <p:cNvSpPr txBox="1"/>
          <p:nvPr>
            <p:ph type="ctrTitle"/>
          </p:nvPr>
        </p:nvSpPr>
        <p:spPr>
          <a:xfrm>
            <a:off x="685799" y="1075038"/>
            <a:ext cx="7914300" cy="32454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8AA846"/>
              </a:buClr>
              <a:buSzPts val="4400"/>
              <a:buFont typeface="Calibri"/>
              <a:buNone/>
            </a:pPr>
            <a:r>
              <a:rPr b="1" lang="en">
                <a:solidFill>
                  <a:srgbClr val="8AA846"/>
                </a:solidFill>
              </a:rPr>
              <a:t>Food Waste</a:t>
            </a:r>
            <a:br>
              <a:rPr b="1" lang="en"/>
            </a:br>
            <a:r>
              <a:rPr i="1" lang="en" sz="3200"/>
              <a:t>Stocks, Soups and Canapes</a:t>
            </a:r>
            <a:br>
              <a:rPr i="1" lang="en" sz="3200"/>
            </a:br>
            <a:br>
              <a:rPr i="1" lang="en" sz="3200"/>
            </a:br>
            <a:r>
              <a:rPr i="1" lang="en" sz="2000">
                <a:solidFill>
                  <a:srgbClr val="A5A5A5"/>
                </a:solidFill>
              </a:rPr>
              <a:t>Version number:  1</a:t>
            </a:r>
            <a:br>
              <a:rPr i="1" lang="en" sz="2000">
                <a:solidFill>
                  <a:srgbClr val="A5A5A5"/>
                </a:solidFill>
              </a:rPr>
            </a:br>
            <a:r>
              <a:rPr i="1" lang="en" sz="2000">
                <a:solidFill>
                  <a:srgbClr val="A5A5A5"/>
                </a:solidFill>
              </a:rPr>
              <a:t>Date updated: 19.08.20</a:t>
            </a:r>
            <a:endParaRPr b="1" i="1">
              <a:solidFill>
                <a:srgbClr val="A5A5A5"/>
              </a:solidFill>
            </a:endParaRPr>
          </a:p>
        </p:txBody>
      </p:sp>
    </p:spTree>
  </p:cSld>
  <p:clrMapOvr>
    <a:masterClrMapping/>
  </p:clrMapOvr>
  <p:transition spd="slow">
    <p:push/>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8"/>
          <p:cNvSpPr txBox="1"/>
          <p:nvPr/>
        </p:nvSpPr>
        <p:spPr>
          <a:xfrm>
            <a:off x="365750" y="341325"/>
            <a:ext cx="8654100" cy="948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400">
                <a:solidFill>
                  <a:srgbClr val="8AA846"/>
                </a:solidFill>
                <a:latin typeface="Calibri"/>
                <a:ea typeface="Calibri"/>
                <a:cs typeface="Calibri"/>
                <a:sym typeface="Calibri"/>
              </a:rPr>
              <a:t>Work your way ‘down’ the food waste hierarchy</a:t>
            </a:r>
            <a:endParaRPr b="1" sz="2400">
              <a:solidFill>
                <a:srgbClr val="8AA846"/>
              </a:solidFill>
              <a:latin typeface="Calibri"/>
              <a:ea typeface="Calibri"/>
              <a:cs typeface="Calibri"/>
              <a:sym typeface="Calibri"/>
            </a:endParaRPr>
          </a:p>
          <a:p>
            <a:pPr indent="0" lvl="0" marL="0" marR="0" rtl="0" algn="l">
              <a:spcBef>
                <a:spcPts val="0"/>
              </a:spcBef>
              <a:spcAft>
                <a:spcPts val="0"/>
              </a:spcAft>
              <a:buNone/>
            </a:pPr>
            <a:r>
              <a:rPr i="1" lang="en" sz="2000">
                <a:solidFill>
                  <a:srgbClr val="8AA846"/>
                </a:solidFill>
                <a:latin typeface="Calibri"/>
                <a:ea typeface="Calibri"/>
                <a:cs typeface="Calibri"/>
                <a:sym typeface="Calibri"/>
              </a:rPr>
              <a:t>Prevention of food waste in the first place is the most powerful action we can take </a:t>
            </a:r>
            <a:endParaRPr i="1" sz="2000">
              <a:solidFill>
                <a:srgbClr val="8AA846"/>
              </a:solidFill>
              <a:latin typeface="Calibri"/>
              <a:ea typeface="Calibri"/>
              <a:cs typeface="Calibri"/>
              <a:sym typeface="Calibri"/>
            </a:endParaRPr>
          </a:p>
        </p:txBody>
      </p:sp>
      <p:pic>
        <p:nvPicPr>
          <p:cNvPr id="153" name="Google Shape;153;p28"/>
          <p:cNvPicPr preferRelativeResize="0"/>
          <p:nvPr/>
        </p:nvPicPr>
        <p:blipFill rotWithShape="1">
          <a:blip r:embed="rId3">
            <a:alphaModFix/>
          </a:blip>
          <a:srcRect b="12049" l="0" r="0" t="0"/>
          <a:stretch/>
        </p:blipFill>
        <p:spPr>
          <a:xfrm>
            <a:off x="1413675" y="1289625"/>
            <a:ext cx="6207549" cy="3195375"/>
          </a:xfrm>
          <a:prstGeom prst="rect">
            <a:avLst/>
          </a:prstGeom>
          <a:noFill/>
          <a:ln>
            <a:noFill/>
          </a:ln>
        </p:spPr>
      </p:pic>
      <p:sp>
        <p:nvSpPr>
          <p:cNvPr id="154" name="Google Shape;154;p28"/>
          <p:cNvSpPr txBox="1"/>
          <p:nvPr/>
        </p:nvSpPr>
        <p:spPr>
          <a:xfrm>
            <a:off x="150395" y="4802725"/>
            <a:ext cx="5988000" cy="215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sz="800">
                <a:solidFill>
                  <a:srgbClr val="000000"/>
                </a:solidFill>
                <a:latin typeface="Calibri"/>
                <a:ea typeface="Calibri"/>
                <a:cs typeface="Calibri"/>
                <a:sym typeface="Calibri"/>
              </a:rPr>
              <a:t>Source: </a:t>
            </a:r>
            <a:r>
              <a:rPr lang="en" sz="700" u="sng">
                <a:solidFill>
                  <a:srgbClr val="000000"/>
                </a:solidFill>
                <a:latin typeface="Calibri"/>
                <a:ea typeface="Calibri"/>
                <a:cs typeface="Calibri"/>
                <a:sym typeface="Calibri"/>
                <a:hlinkClick r:id="rId4"/>
              </a:rPr>
              <a:t>http://www.wrap.org.uk/sites/files/wrap/Food%20Surplus%20and%20Waste%20in%20the%20UK%20Key%20Facts%20%2822%207%2019%29_0.pdf</a:t>
            </a:r>
            <a:r>
              <a:rPr lang="en" sz="700">
                <a:latin typeface="Calibri"/>
                <a:ea typeface="Calibri"/>
                <a:cs typeface="Calibri"/>
                <a:sym typeface="Calibri"/>
              </a:rPr>
              <a:t> </a:t>
            </a:r>
            <a:endParaRPr sz="700">
              <a:solidFill>
                <a:srgbClr val="000000"/>
              </a:solidFill>
              <a:latin typeface="Calibri"/>
              <a:ea typeface="Calibri"/>
              <a:cs typeface="Calibri"/>
              <a:sym typeface="Calibri"/>
            </a:endParaRPr>
          </a:p>
        </p:txBody>
      </p:sp>
    </p:spTree>
  </p:cSld>
  <p:clrMapOvr>
    <a:masterClrMapping/>
  </p:clrMapOvr>
  <p:transition spd="slow">
    <p:push/>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9"/>
          <p:cNvSpPr txBox="1"/>
          <p:nvPr/>
        </p:nvSpPr>
        <p:spPr>
          <a:xfrm>
            <a:off x="457200" y="-2"/>
            <a:ext cx="8229600" cy="13257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F3F3F"/>
              </a:buClr>
              <a:buSzPts val="2400"/>
              <a:buFont typeface="Calibri"/>
              <a:buNone/>
            </a:pPr>
            <a:r>
              <a:rPr b="1" lang="en" sz="2400">
                <a:solidFill>
                  <a:srgbClr val="8AA846"/>
                </a:solidFill>
                <a:latin typeface="Calibri"/>
                <a:ea typeface="Calibri"/>
                <a:cs typeface="Calibri"/>
                <a:sym typeface="Calibri"/>
              </a:rPr>
              <a:t>Find out where most of your food waste comes from</a:t>
            </a:r>
            <a:endParaRPr b="1" sz="2400">
              <a:solidFill>
                <a:srgbClr val="8AA846"/>
              </a:solidFill>
              <a:latin typeface="Calibri"/>
              <a:ea typeface="Calibri"/>
              <a:cs typeface="Calibri"/>
              <a:sym typeface="Calibri"/>
            </a:endParaRPr>
          </a:p>
          <a:p>
            <a:pPr indent="0" lvl="0" marL="0" marR="0" rtl="0" algn="l">
              <a:spcBef>
                <a:spcPts val="0"/>
              </a:spcBef>
              <a:spcAft>
                <a:spcPts val="0"/>
              </a:spcAft>
              <a:buClr>
                <a:srgbClr val="3F3F3F"/>
              </a:buClr>
              <a:buSzPts val="2400"/>
              <a:buFont typeface="Calibri"/>
              <a:buNone/>
            </a:pPr>
            <a:r>
              <a:t/>
            </a:r>
            <a:endParaRPr i="1" sz="2000">
              <a:solidFill>
                <a:srgbClr val="8AA846"/>
              </a:solidFill>
              <a:latin typeface="Calibri"/>
              <a:ea typeface="Calibri"/>
              <a:cs typeface="Calibri"/>
              <a:sym typeface="Calibri"/>
            </a:endParaRPr>
          </a:p>
        </p:txBody>
      </p:sp>
      <p:sp>
        <p:nvSpPr>
          <p:cNvPr id="160" name="Google Shape;160;p29"/>
          <p:cNvSpPr txBox="1"/>
          <p:nvPr>
            <p:ph idx="1" type="body"/>
          </p:nvPr>
        </p:nvSpPr>
        <p:spPr>
          <a:xfrm>
            <a:off x="693125" y="859350"/>
            <a:ext cx="4866900" cy="2460000"/>
          </a:xfrm>
          <a:prstGeom prst="rect">
            <a:avLst/>
          </a:prstGeom>
          <a:noFill/>
          <a:ln>
            <a:noFill/>
          </a:ln>
        </p:spPr>
        <p:txBody>
          <a:bodyPr anchorCtr="0" anchor="t" bIns="45700" lIns="91425" spcFirstLastPara="1" rIns="91425" wrap="square" tIns="45700">
            <a:noAutofit/>
          </a:bodyPr>
          <a:lstStyle/>
          <a:p>
            <a:pPr indent="-374641" lvl="0" marL="342891" rtl="0" algn="l">
              <a:spcBef>
                <a:spcPts val="220"/>
              </a:spcBef>
              <a:spcAft>
                <a:spcPts val="0"/>
              </a:spcAft>
              <a:buClr>
                <a:srgbClr val="404040"/>
              </a:buClr>
              <a:buSzPts val="1600"/>
              <a:buFont typeface="Calibri"/>
              <a:buChar char="•"/>
            </a:pPr>
            <a:r>
              <a:rPr lang="en" sz="1600">
                <a:latin typeface="Calibri"/>
                <a:ea typeface="Calibri"/>
                <a:cs typeface="Calibri"/>
                <a:sym typeface="Calibri"/>
              </a:rPr>
              <a:t>Trial different bins for preparation, spoilage and plate waste to understand where your waste comes from</a:t>
            </a:r>
            <a:r>
              <a:rPr lang="en" sz="1600">
                <a:latin typeface="Calibri"/>
                <a:ea typeface="Calibri"/>
                <a:cs typeface="Calibri"/>
                <a:sym typeface="Calibri"/>
              </a:rPr>
              <a:t>.</a:t>
            </a:r>
            <a:endParaRPr sz="1600">
              <a:latin typeface="Calibri"/>
              <a:ea typeface="Calibri"/>
              <a:cs typeface="Calibri"/>
              <a:sym typeface="Calibri"/>
            </a:endParaRPr>
          </a:p>
          <a:p>
            <a:pPr indent="-374641" lvl="0" marL="342891" rtl="0" algn="l">
              <a:spcBef>
                <a:spcPts val="220"/>
              </a:spcBef>
              <a:spcAft>
                <a:spcPts val="0"/>
              </a:spcAft>
              <a:buClr>
                <a:srgbClr val="404040"/>
              </a:buClr>
              <a:buSzPts val="1600"/>
              <a:buFont typeface="Calibri"/>
              <a:buChar char="•"/>
            </a:pPr>
            <a:r>
              <a:rPr lang="en" sz="1600">
                <a:latin typeface="Calibri"/>
                <a:ea typeface="Calibri"/>
                <a:cs typeface="Calibri"/>
                <a:sym typeface="Calibri"/>
              </a:rPr>
              <a:t>A “smart bin” recognises and records foods being thrown away. It then analyses the data to show what’s being wasted the most, so that portions and amounts cooked can be adjusted, saving money for the business.</a:t>
            </a:r>
            <a:endParaRPr sz="1600">
              <a:latin typeface="Calibri"/>
              <a:ea typeface="Calibri"/>
              <a:cs typeface="Calibri"/>
              <a:sym typeface="Calibri"/>
            </a:endParaRPr>
          </a:p>
          <a:p>
            <a:pPr indent="0" lvl="0" marL="342891" rtl="0" algn="l">
              <a:spcBef>
                <a:spcPts val="220"/>
              </a:spcBef>
              <a:spcAft>
                <a:spcPts val="0"/>
              </a:spcAft>
              <a:buNone/>
            </a:pPr>
            <a:r>
              <a:t/>
            </a:r>
            <a:endParaRPr sz="500">
              <a:latin typeface="Calibri"/>
              <a:ea typeface="Calibri"/>
              <a:cs typeface="Calibri"/>
              <a:sym typeface="Calibri"/>
            </a:endParaRPr>
          </a:p>
          <a:p>
            <a:pPr indent="0" lvl="0" marL="0" rtl="0" algn="l">
              <a:spcBef>
                <a:spcPts val="220"/>
              </a:spcBef>
              <a:spcAft>
                <a:spcPts val="0"/>
              </a:spcAft>
              <a:buNone/>
            </a:pPr>
            <a:r>
              <a:t/>
            </a:r>
            <a:endParaRPr sz="1600">
              <a:latin typeface="Calibri"/>
              <a:ea typeface="Calibri"/>
              <a:cs typeface="Calibri"/>
              <a:sym typeface="Calibri"/>
            </a:endParaRPr>
          </a:p>
          <a:p>
            <a:pPr indent="0" lvl="0" marL="0" rtl="0" algn="l">
              <a:spcBef>
                <a:spcPts val="220"/>
              </a:spcBef>
              <a:spcAft>
                <a:spcPts val="0"/>
              </a:spcAft>
              <a:buNone/>
            </a:pPr>
            <a:r>
              <a:t/>
            </a:r>
            <a:endParaRPr sz="1600">
              <a:latin typeface="Calibri"/>
              <a:ea typeface="Calibri"/>
              <a:cs typeface="Calibri"/>
              <a:sym typeface="Calibri"/>
            </a:endParaRPr>
          </a:p>
        </p:txBody>
      </p:sp>
      <p:pic>
        <p:nvPicPr>
          <p:cNvPr descr="Thumbnail_Product Page_Vision Video_btn" id="161" name="Google Shape;161;p29"/>
          <p:cNvPicPr preferRelativeResize="0"/>
          <p:nvPr/>
        </p:nvPicPr>
        <p:blipFill rotWithShape="1">
          <a:blip r:embed="rId3">
            <a:alphaModFix/>
          </a:blip>
          <a:srcRect b="0" l="0" r="0" t="0"/>
          <a:stretch/>
        </p:blipFill>
        <p:spPr>
          <a:xfrm>
            <a:off x="5717650" y="859338"/>
            <a:ext cx="2807907" cy="2011635"/>
          </a:xfrm>
          <a:prstGeom prst="rect">
            <a:avLst/>
          </a:prstGeom>
          <a:noFill/>
          <a:ln>
            <a:noFill/>
          </a:ln>
        </p:spPr>
      </p:pic>
      <p:sp>
        <p:nvSpPr>
          <p:cNvPr id="162" name="Google Shape;162;p29"/>
          <p:cNvSpPr/>
          <p:nvPr/>
        </p:nvSpPr>
        <p:spPr>
          <a:xfrm>
            <a:off x="360951" y="4803850"/>
            <a:ext cx="6485100" cy="215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sz="800">
                <a:solidFill>
                  <a:schemeClr val="dk1"/>
                </a:solidFill>
                <a:latin typeface="Calibri"/>
                <a:ea typeface="Calibri"/>
                <a:cs typeface="Calibri"/>
                <a:sym typeface="Calibri"/>
              </a:rPr>
              <a:t>Source: </a:t>
            </a:r>
            <a:r>
              <a:rPr lang="en" sz="800" u="sng">
                <a:solidFill>
                  <a:schemeClr val="dk1"/>
                </a:solidFill>
                <a:latin typeface="Calibri"/>
                <a:ea typeface="Calibri"/>
                <a:cs typeface="Calibri"/>
                <a:sym typeface="Calibri"/>
                <a:hlinkClick r:id="rId4"/>
              </a:rPr>
              <a:t>https://www.winnowsolutions.com/vision</a:t>
            </a:r>
            <a:r>
              <a:rPr lang="en" sz="800">
                <a:solidFill>
                  <a:schemeClr val="dk1"/>
                </a:solidFill>
                <a:latin typeface="Calibri"/>
                <a:ea typeface="Calibri"/>
                <a:cs typeface="Calibri"/>
                <a:sym typeface="Calibri"/>
              </a:rPr>
              <a:t>, </a:t>
            </a:r>
            <a:r>
              <a:rPr lang="en" sz="800" u="sng">
                <a:solidFill>
                  <a:schemeClr val="hlink"/>
                </a:solidFill>
                <a:latin typeface="Calibri"/>
                <a:ea typeface="Calibri"/>
                <a:cs typeface="Calibri"/>
                <a:sym typeface="Calibri"/>
                <a:hlinkClick r:id="rId5"/>
              </a:rPr>
              <a:t>http://www.wrap.org.uk/sites/files/wrap/Restaurants.pdf</a:t>
            </a:r>
            <a:endParaRPr sz="800">
              <a:solidFill>
                <a:schemeClr val="dk1"/>
              </a:solidFill>
              <a:latin typeface="Calibri"/>
              <a:ea typeface="Calibri"/>
              <a:cs typeface="Calibri"/>
              <a:sym typeface="Calibri"/>
            </a:endParaRPr>
          </a:p>
        </p:txBody>
      </p:sp>
      <p:pic>
        <p:nvPicPr>
          <p:cNvPr id="163" name="Google Shape;163;p29"/>
          <p:cNvPicPr preferRelativeResize="0"/>
          <p:nvPr/>
        </p:nvPicPr>
        <p:blipFill rotWithShape="1">
          <a:blip r:embed="rId6">
            <a:alphaModFix/>
          </a:blip>
          <a:srcRect b="0" l="0" r="20597" t="0"/>
          <a:stretch/>
        </p:blipFill>
        <p:spPr>
          <a:xfrm>
            <a:off x="6228825" y="3408838"/>
            <a:ext cx="1888275" cy="1203325"/>
          </a:xfrm>
          <a:prstGeom prst="rect">
            <a:avLst/>
          </a:prstGeom>
          <a:noFill/>
          <a:ln>
            <a:noFill/>
          </a:ln>
        </p:spPr>
      </p:pic>
      <p:sp>
        <p:nvSpPr>
          <p:cNvPr id="164" name="Google Shape;164;p29"/>
          <p:cNvSpPr txBox="1"/>
          <p:nvPr/>
        </p:nvSpPr>
        <p:spPr>
          <a:xfrm>
            <a:off x="472425" y="2952546"/>
            <a:ext cx="8123700" cy="55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solidFill>
                  <a:srgbClr val="8AA846"/>
                </a:solidFill>
                <a:latin typeface="Calibri"/>
                <a:ea typeface="Calibri"/>
                <a:cs typeface="Calibri"/>
                <a:sym typeface="Calibri"/>
              </a:rPr>
              <a:t>… And check your kitchen is set up to avoid unnecessary waste </a:t>
            </a:r>
            <a:endParaRPr sz="2400"/>
          </a:p>
        </p:txBody>
      </p:sp>
      <p:sp>
        <p:nvSpPr>
          <p:cNvPr id="165" name="Google Shape;165;p29"/>
          <p:cNvSpPr txBox="1"/>
          <p:nvPr/>
        </p:nvSpPr>
        <p:spPr>
          <a:xfrm>
            <a:off x="693125" y="3293350"/>
            <a:ext cx="6104400" cy="1434300"/>
          </a:xfrm>
          <a:prstGeom prst="rect">
            <a:avLst/>
          </a:prstGeom>
          <a:noFill/>
          <a:ln>
            <a:noFill/>
          </a:ln>
        </p:spPr>
        <p:txBody>
          <a:bodyPr anchorCtr="0" anchor="t" bIns="91425" lIns="91425" spcFirstLastPara="1" rIns="91425" wrap="square" tIns="91425">
            <a:noAutofit/>
          </a:bodyPr>
          <a:lstStyle/>
          <a:p>
            <a:pPr indent="-374641" lvl="0" marL="342891" rtl="0" algn="l">
              <a:spcBef>
                <a:spcPts val="220"/>
              </a:spcBef>
              <a:spcAft>
                <a:spcPts val="0"/>
              </a:spcAft>
              <a:buClr>
                <a:srgbClr val="404040"/>
              </a:buClr>
              <a:buSzPts val="1600"/>
              <a:buFont typeface="Calibri"/>
              <a:buChar char="•"/>
            </a:pPr>
            <a:r>
              <a:rPr lang="en" sz="1600">
                <a:solidFill>
                  <a:srgbClr val="404040"/>
                </a:solidFill>
                <a:latin typeface="Calibri"/>
                <a:ea typeface="Calibri"/>
                <a:cs typeface="Calibri"/>
                <a:sym typeface="Calibri"/>
              </a:rPr>
              <a:t>Review stock management and food delivery processes for food items with a short shelf life.</a:t>
            </a:r>
            <a:endParaRPr sz="1600">
              <a:solidFill>
                <a:srgbClr val="404040"/>
              </a:solidFill>
              <a:latin typeface="Calibri"/>
              <a:ea typeface="Calibri"/>
              <a:cs typeface="Calibri"/>
              <a:sym typeface="Calibri"/>
            </a:endParaRPr>
          </a:p>
          <a:p>
            <a:pPr indent="-374641" lvl="0" marL="342891" rtl="0" algn="l">
              <a:spcBef>
                <a:spcPts val="220"/>
              </a:spcBef>
              <a:spcAft>
                <a:spcPts val="0"/>
              </a:spcAft>
              <a:buClr>
                <a:srgbClr val="404040"/>
              </a:buClr>
              <a:buSzPts val="1600"/>
              <a:buFont typeface="Calibri"/>
              <a:buChar char="•"/>
            </a:pPr>
            <a:r>
              <a:rPr lang="en" sz="1600">
                <a:solidFill>
                  <a:srgbClr val="404040"/>
                </a:solidFill>
                <a:latin typeface="Calibri"/>
                <a:ea typeface="Calibri"/>
                <a:cs typeface="Calibri"/>
                <a:sym typeface="Calibri"/>
              </a:rPr>
              <a:t>Check the temperature of your fridge and that you are storing different foods at the right temperature</a:t>
            </a:r>
            <a:r>
              <a:rPr lang="en" sz="1600">
                <a:solidFill>
                  <a:srgbClr val="404040"/>
                </a:solidFill>
                <a:latin typeface="Calibri"/>
                <a:ea typeface="Calibri"/>
                <a:cs typeface="Calibri"/>
                <a:sym typeface="Calibri"/>
              </a:rPr>
              <a:t> (check out the A-Z of food storage from </a:t>
            </a:r>
            <a:r>
              <a:rPr lang="en" sz="1600" u="sng">
                <a:solidFill>
                  <a:schemeClr val="hlink"/>
                </a:solidFill>
                <a:latin typeface="Calibri"/>
                <a:ea typeface="Calibri"/>
                <a:cs typeface="Calibri"/>
                <a:sym typeface="Calibri"/>
                <a:hlinkClick r:id="rId7"/>
              </a:rPr>
              <a:t>Love Food Hate Waste</a:t>
            </a:r>
            <a:r>
              <a:rPr lang="en" sz="1600">
                <a:solidFill>
                  <a:srgbClr val="404040"/>
                </a:solidFill>
                <a:latin typeface="Calibri"/>
                <a:ea typeface="Calibri"/>
                <a:cs typeface="Calibri"/>
                <a:sym typeface="Calibri"/>
              </a:rPr>
              <a:t>)</a:t>
            </a:r>
            <a:endParaRPr/>
          </a:p>
        </p:txBody>
      </p:sp>
    </p:spTree>
  </p:cSld>
  <p:clrMapOvr>
    <a:masterClrMapping/>
  </p:clrMapOvr>
  <p:transition spd="slow">
    <p:push/>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30"/>
          <p:cNvSpPr txBox="1"/>
          <p:nvPr/>
        </p:nvSpPr>
        <p:spPr>
          <a:xfrm>
            <a:off x="336450" y="1238100"/>
            <a:ext cx="5767800" cy="31101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t>Use seasonal ingredients</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lang="en"/>
              <a:t>Design menus to help make the most of surplus crops from your suppliers</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lang="en"/>
              <a:t>Look for opportunities to embrace ‘wonky’ vegetables in your dishes, to help reduce the amount of rejected produce</a:t>
            </a:r>
            <a:endParaRPr/>
          </a:p>
        </p:txBody>
      </p:sp>
      <p:sp>
        <p:nvSpPr>
          <p:cNvPr id="171" name="Google Shape;171;p30"/>
          <p:cNvSpPr txBox="1"/>
          <p:nvPr/>
        </p:nvSpPr>
        <p:spPr>
          <a:xfrm>
            <a:off x="263625" y="225099"/>
            <a:ext cx="8229600" cy="660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F3F3F"/>
              </a:buClr>
              <a:buSzPts val="2400"/>
              <a:buFont typeface="Calibri"/>
              <a:buNone/>
            </a:pPr>
            <a:r>
              <a:rPr b="1" lang="en" sz="2400">
                <a:solidFill>
                  <a:srgbClr val="8AA846"/>
                </a:solidFill>
                <a:latin typeface="Calibri"/>
                <a:ea typeface="Calibri"/>
                <a:cs typeface="Calibri"/>
                <a:sym typeface="Calibri"/>
              </a:rPr>
              <a:t>Go the extra mile</a:t>
            </a:r>
            <a:endParaRPr b="1" sz="2400">
              <a:solidFill>
                <a:srgbClr val="8AA846"/>
              </a:solidFill>
              <a:latin typeface="Calibri"/>
              <a:ea typeface="Calibri"/>
              <a:cs typeface="Calibri"/>
              <a:sym typeface="Calibri"/>
            </a:endParaRPr>
          </a:p>
          <a:p>
            <a:pPr indent="0" lvl="0" marL="0" marR="0" rtl="0" algn="l">
              <a:spcBef>
                <a:spcPts val="0"/>
              </a:spcBef>
              <a:spcAft>
                <a:spcPts val="0"/>
              </a:spcAft>
              <a:buClr>
                <a:srgbClr val="3F3F3F"/>
              </a:buClr>
              <a:buSzPts val="2400"/>
              <a:buFont typeface="Calibri"/>
              <a:buNone/>
            </a:pPr>
            <a:r>
              <a:rPr i="1" lang="en" sz="2400">
                <a:solidFill>
                  <a:srgbClr val="8AA846"/>
                </a:solidFill>
                <a:latin typeface="Calibri"/>
                <a:ea typeface="Calibri"/>
                <a:cs typeface="Calibri"/>
                <a:sym typeface="Calibri"/>
              </a:rPr>
              <a:t>Get inventive with how you can help farmers to reduce waste</a:t>
            </a:r>
            <a:endParaRPr i="1" sz="2400">
              <a:solidFill>
                <a:srgbClr val="8AA846"/>
              </a:solidFill>
              <a:latin typeface="Calibri"/>
              <a:ea typeface="Calibri"/>
              <a:cs typeface="Calibri"/>
              <a:sym typeface="Calibri"/>
            </a:endParaRPr>
          </a:p>
        </p:txBody>
      </p:sp>
      <p:sp>
        <p:nvSpPr>
          <p:cNvPr id="172" name="Google Shape;172;p30"/>
          <p:cNvSpPr txBox="1"/>
          <p:nvPr/>
        </p:nvSpPr>
        <p:spPr>
          <a:xfrm>
            <a:off x="516950" y="4743025"/>
            <a:ext cx="2776200" cy="23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latin typeface="Calibri"/>
                <a:ea typeface="Calibri"/>
                <a:cs typeface="Calibri"/>
                <a:sym typeface="Calibri"/>
              </a:rPr>
              <a:t>Image: Monika Stawowy on Unsplash</a:t>
            </a:r>
            <a:endParaRPr sz="800">
              <a:latin typeface="Calibri"/>
              <a:ea typeface="Calibri"/>
              <a:cs typeface="Calibri"/>
              <a:sym typeface="Calibri"/>
            </a:endParaRPr>
          </a:p>
        </p:txBody>
      </p:sp>
      <p:pic>
        <p:nvPicPr>
          <p:cNvPr descr="monika-stawowy-6_uQRxwZUkw-unsplash.jpg" id="173" name="Google Shape;173;p30"/>
          <p:cNvPicPr preferRelativeResize="0"/>
          <p:nvPr/>
        </p:nvPicPr>
        <p:blipFill>
          <a:blip r:embed="rId3">
            <a:alphaModFix/>
          </a:blip>
          <a:stretch>
            <a:fillRect/>
          </a:stretch>
        </p:blipFill>
        <p:spPr>
          <a:xfrm>
            <a:off x="6234700" y="965275"/>
            <a:ext cx="2258529" cy="338292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31"/>
          <p:cNvSpPr txBox="1"/>
          <p:nvPr/>
        </p:nvSpPr>
        <p:spPr>
          <a:xfrm>
            <a:off x="336450" y="965275"/>
            <a:ext cx="8471100" cy="49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Think at the outset how your dishes can make the most of all parts of the ingredient.</a:t>
            </a:r>
            <a:endParaRPr/>
          </a:p>
        </p:txBody>
      </p:sp>
      <p:sp>
        <p:nvSpPr>
          <p:cNvPr id="179" name="Google Shape;179;p31"/>
          <p:cNvSpPr txBox="1"/>
          <p:nvPr/>
        </p:nvSpPr>
        <p:spPr>
          <a:xfrm>
            <a:off x="263625" y="225099"/>
            <a:ext cx="8229600" cy="660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F3F3F"/>
              </a:buClr>
              <a:buSzPts val="2400"/>
              <a:buFont typeface="Calibri"/>
              <a:buNone/>
            </a:pPr>
            <a:r>
              <a:rPr b="1" lang="en" sz="2400">
                <a:solidFill>
                  <a:srgbClr val="8AA846"/>
                </a:solidFill>
                <a:latin typeface="Calibri"/>
                <a:ea typeface="Calibri"/>
                <a:cs typeface="Calibri"/>
                <a:sym typeface="Calibri"/>
              </a:rPr>
              <a:t>Rethink recipes to reduce kitchen waste</a:t>
            </a:r>
            <a:endParaRPr i="1" sz="2400">
              <a:solidFill>
                <a:srgbClr val="8AA846"/>
              </a:solidFill>
              <a:latin typeface="Calibri"/>
              <a:ea typeface="Calibri"/>
              <a:cs typeface="Calibri"/>
              <a:sym typeface="Calibri"/>
            </a:endParaRPr>
          </a:p>
        </p:txBody>
      </p:sp>
      <p:pic>
        <p:nvPicPr>
          <p:cNvPr id="180" name="Google Shape;180;p31"/>
          <p:cNvPicPr preferRelativeResize="0"/>
          <p:nvPr/>
        </p:nvPicPr>
        <p:blipFill>
          <a:blip r:embed="rId3">
            <a:alphaModFix/>
          </a:blip>
          <a:stretch>
            <a:fillRect/>
          </a:stretch>
        </p:blipFill>
        <p:spPr>
          <a:xfrm>
            <a:off x="447250" y="2094700"/>
            <a:ext cx="4837176" cy="2441749"/>
          </a:xfrm>
          <a:prstGeom prst="rect">
            <a:avLst/>
          </a:prstGeom>
          <a:noFill/>
          <a:ln>
            <a:noFill/>
          </a:ln>
        </p:spPr>
      </p:pic>
      <p:sp>
        <p:nvSpPr>
          <p:cNvPr id="181" name="Google Shape;181;p31"/>
          <p:cNvSpPr txBox="1"/>
          <p:nvPr/>
        </p:nvSpPr>
        <p:spPr>
          <a:xfrm>
            <a:off x="366725" y="1455775"/>
            <a:ext cx="8708700" cy="49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WRAP have some great chefs masterclasses for inspiration: </a:t>
            </a:r>
            <a:r>
              <a:rPr lang="en" u="sng">
                <a:solidFill>
                  <a:schemeClr val="hlink"/>
                </a:solidFill>
                <a:hlinkClick r:id="rId4"/>
              </a:rPr>
              <a:t>https://wrap.org.uk/content/chef-masterclass-videos</a:t>
            </a:r>
            <a:r>
              <a:rPr lang="en"/>
              <a:t> </a:t>
            </a:r>
            <a:endParaRPr/>
          </a:p>
        </p:txBody>
      </p:sp>
      <p:pic>
        <p:nvPicPr>
          <p:cNvPr id="182" name="Google Shape;182;p31"/>
          <p:cNvPicPr preferRelativeResize="0"/>
          <p:nvPr/>
        </p:nvPicPr>
        <p:blipFill rotWithShape="1">
          <a:blip r:embed="rId5">
            <a:alphaModFix/>
          </a:blip>
          <a:srcRect b="0" l="0" r="2524" t="0"/>
          <a:stretch/>
        </p:blipFill>
        <p:spPr>
          <a:xfrm>
            <a:off x="5681750" y="1455775"/>
            <a:ext cx="2811475" cy="2892425"/>
          </a:xfrm>
          <a:prstGeom prst="rect">
            <a:avLst/>
          </a:prstGeom>
          <a:noFill/>
          <a:ln>
            <a:noFill/>
          </a:ln>
          <a:effectLst>
            <a:outerShdw blurRad="57150" rotWithShape="0" algn="bl" dir="5400000" dist="19050">
              <a:srgbClr val="000000">
                <a:alpha val="50000"/>
              </a:srgbClr>
            </a:outerShdw>
          </a:effectLst>
        </p:spPr>
      </p:pic>
      <p:sp>
        <p:nvSpPr>
          <p:cNvPr id="183" name="Google Shape;183;p31"/>
          <p:cNvSpPr txBox="1"/>
          <p:nvPr/>
        </p:nvSpPr>
        <p:spPr>
          <a:xfrm>
            <a:off x="5681750" y="4285096"/>
            <a:ext cx="1267200" cy="23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latin typeface="Calibri"/>
                <a:ea typeface="Calibri"/>
                <a:cs typeface="Calibri"/>
                <a:sym typeface="Calibri"/>
              </a:rPr>
              <a:t>Source: Chefs Manifesto</a:t>
            </a:r>
            <a:endParaRPr sz="800">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32"/>
          <p:cNvSpPr txBox="1"/>
          <p:nvPr/>
        </p:nvSpPr>
        <p:spPr>
          <a:xfrm>
            <a:off x="2888375" y="993550"/>
            <a:ext cx="60912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latin typeface="Calibri"/>
                <a:ea typeface="Calibri"/>
                <a:cs typeface="Calibri"/>
                <a:sym typeface="Calibri"/>
              </a:rPr>
              <a:t>WRAP has done extensive research on why we waste food when we eat out:</a:t>
            </a:r>
            <a:endParaRPr sz="1600">
              <a:latin typeface="Calibri"/>
              <a:ea typeface="Calibri"/>
              <a:cs typeface="Calibri"/>
              <a:sym typeface="Calibri"/>
            </a:endParaRPr>
          </a:p>
          <a:p>
            <a:pPr indent="-330200" lvl="0" marL="457200" rtl="0" algn="l">
              <a:spcBef>
                <a:spcPts val="0"/>
              </a:spcBef>
              <a:spcAft>
                <a:spcPts val="0"/>
              </a:spcAft>
              <a:buSzPts val="1600"/>
              <a:buFont typeface="Calibri"/>
              <a:buChar char="●"/>
            </a:pPr>
            <a:r>
              <a:rPr lang="en" sz="1600">
                <a:latin typeface="Calibri"/>
                <a:ea typeface="Calibri"/>
                <a:cs typeface="Calibri"/>
                <a:sym typeface="Calibri"/>
              </a:rPr>
              <a:t>the main reason people give for leaving food on their plate is portion size</a:t>
            </a:r>
            <a:endParaRPr sz="1600">
              <a:latin typeface="Calibri"/>
              <a:ea typeface="Calibri"/>
              <a:cs typeface="Calibri"/>
              <a:sym typeface="Calibri"/>
            </a:endParaRPr>
          </a:p>
          <a:p>
            <a:pPr indent="-330200" lvl="0" marL="457200" rtl="0" algn="l">
              <a:spcBef>
                <a:spcPts val="0"/>
              </a:spcBef>
              <a:spcAft>
                <a:spcPts val="0"/>
              </a:spcAft>
              <a:buSzPts val="1600"/>
              <a:buFont typeface="Calibri"/>
              <a:buChar char="●"/>
            </a:pPr>
            <a:r>
              <a:rPr lang="en" sz="1600">
                <a:latin typeface="Calibri"/>
                <a:ea typeface="Calibri"/>
                <a:cs typeface="Calibri"/>
                <a:sym typeface="Calibri"/>
              </a:rPr>
              <a:t>44% of people find large portions of food off putting </a:t>
            </a:r>
            <a:endParaRPr sz="1600">
              <a:latin typeface="Calibri"/>
              <a:ea typeface="Calibri"/>
              <a:cs typeface="Calibri"/>
              <a:sym typeface="Calibri"/>
            </a:endParaRPr>
          </a:p>
          <a:p>
            <a:pPr indent="-330200" lvl="0" marL="457200" rtl="0" algn="l">
              <a:spcBef>
                <a:spcPts val="0"/>
              </a:spcBef>
              <a:spcAft>
                <a:spcPts val="0"/>
              </a:spcAft>
              <a:buSzPts val="1600"/>
              <a:buFont typeface="Calibri"/>
              <a:buChar char="●"/>
            </a:pPr>
            <a:r>
              <a:rPr lang="en" sz="1600">
                <a:latin typeface="Calibri"/>
                <a:ea typeface="Calibri"/>
                <a:cs typeface="Calibri"/>
                <a:sym typeface="Calibri"/>
              </a:rPr>
              <a:t>Food items that people perceive just to be a ‘plate filler’ (e.g. salad garnishes &amp; chips) are the most likely to be left on the plate</a:t>
            </a:r>
            <a:endParaRPr sz="1600">
              <a:latin typeface="Calibri"/>
              <a:ea typeface="Calibri"/>
              <a:cs typeface="Calibri"/>
              <a:sym typeface="Calibri"/>
            </a:endParaRPr>
          </a:p>
          <a:p>
            <a:pPr indent="0" lvl="0" marL="0" rtl="0" algn="l">
              <a:spcBef>
                <a:spcPts val="0"/>
              </a:spcBef>
              <a:spcAft>
                <a:spcPts val="0"/>
              </a:spcAft>
              <a:buNone/>
            </a:pPr>
            <a:r>
              <a:t/>
            </a:r>
            <a:endParaRPr sz="500">
              <a:latin typeface="Calibri"/>
              <a:ea typeface="Calibri"/>
              <a:cs typeface="Calibri"/>
              <a:sym typeface="Calibri"/>
            </a:endParaRPr>
          </a:p>
          <a:p>
            <a:pPr indent="0" lvl="0" marL="0" rtl="0" algn="l">
              <a:spcBef>
                <a:spcPts val="0"/>
              </a:spcBef>
              <a:spcAft>
                <a:spcPts val="0"/>
              </a:spcAft>
              <a:buNone/>
            </a:pPr>
            <a:r>
              <a:rPr lang="en" sz="1600">
                <a:latin typeface="Calibri"/>
                <a:ea typeface="Calibri"/>
                <a:cs typeface="Calibri"/>
                <a:sym typeface="Calibri"/>
              </a:rPr>
              <a:t>You can help by:</a:t>
            </a:r>
            <a:endParaRPr sz="1600">
              <a:latin typeface="Calibri"/>
              <a:ea typeface="Calibri"/>
              <a:cs typeface="Calibri"/>
              <a:sym typeface="Calibri"/>
            </a:endParaRPr>
          </a:p>
          <a:p>
            <a:pPr indent="-330200" lvl="0" marL="457200" rtl="0" algn="l">
              <a:spcBef>
                <a:spcPts val="0"/>
              </a:spcBef>
              <a:spcAft>
                <a:spcPts val="0"/>
              </a:spcAft>
              <a:buSzPts val="1600"/>
              <a:buFont typeface="Calibri"/>
              <a:buChar char="●"/>
            </a:pPr>
            <a:r>
              <a:rPr lang="en" sz="1600">
                <a:latin typeface="Calibri"/>
                <a:ea typeface="Calibri"/>
                <a:cs typeface="Calibri"/>
                <a:sym typeface="Calibri"/>
              </a:rPr>
              <a:t>Checking what food gets left on the plate </a:t>
            </a:r>
            <a:endParaRPr sz="1600">
              <a:latin typeface="Calibri"/>
              <a:ea typeface="Calibri"/>
              <a:cs typeface="Calibri"/>
              <a:sym typeface="Calibri"/>
            </a:endParaRPr>
          </a:p>
          <a:p>
            <a:pPr indent="-330200" lvl="0" marL="457200" rtl="0" algn="l">
              <a:spcBef>
                <a:spcPts val="0"/>
              </a:spcBef>
              <a:spcAft>
                <a:spcPts val="0"/>
              </a:spcAft>
              <a:buSzPts val="1600"/>
              <a:buFont typeface="Calibri"/>
              <a:buChar char="●"/>
            </a:pPr>
            <a:r>
              <a:rPr lang="en" sz="1600">
                <a:latin typeface="Calibri"/>
                <a:ea typeface="Calibri"/>
                <a:cs typeface="Calibri"/>
                <a:sym typeface="Calibri"/>
              </a:rPr>
              <a:t>Making adjustments to the appeal of the food or reduce portion sizes accordingly</a:t>
            </a:r>
            <a:endParaRPr sz="1600">
              <a:latin typeface="Calibri"/>
              <a:ea typeface="Calibri"/>
              <a:cs typeface="Calibri"/>
              <a:sym typeface="Calibri"/>
            </a:endParaRPr>
          </a:p>
          <a:p>
            <a:pPr indent="-330200" lvl="0" marL="457200" rtl="0" algn="l">
              <a:spcBef>
                <a:spcPts val="0"/>
              </a:spcBef>
              <a:spcAft>
                <a:spcPts val="0"/>
              </a:spcAft>
              <a:buSzPts val="1600"/>
              <a:buFont typeface="Calibri"/>
              <a:buChar char="●"/>
            </a:pPr>
            <a:r>
              <a:rPr lang="en" sz="1600">
                <a:latin typeface="Calibri"/>
                <a:ea typeface="Calibri"/>
                <a:cs typeface="Calibri"/>
                <a:sym typeface="Calibri"/>
              </a:rPr>
              <a:t>Providing options for customisation or different portion sizes on the menu</a:t>
            </a:r>
            <a:endParaRPr sz="1600">
              <a:latin typeface="Calibri"/>
              <a:ea typeface="Calibri"/>
              <a:cs typeface="Calibri"/>
              <a:sym typeface="Calibri"/>
            </a:endParaRPr>
          </a:p>
          <a:p>
            <a:pPr indent="-330200" lvl="0" marL="457200" rtl="0" algn="l">
              <a:spcBef>
                <a:spcPts val="0"/>
              </a:spcBef>
              <a:spcAft>
                <a:spcPts val="0"/>
              </a:spcAft>
              <a:buSzPts val="1600"/>
              <a:buFont typeface="Calibri"/>
              <a:buChar char="●"/>
            </a:pPr>
            <a:r>
              <a:rPr lang="en" sz="1600">
                <a:latin typeface="Calibri"/>
                <a:ea typeface="Calibri"/>
                <a:cs typeface="Calibri"/>
                <a:sym typeface="Calibri"/>
              </a:rPr>
              <a:t>Giving customers the option to take uneaten food home</a:t>
            </a:r>
            <a:endParaRPr sz="1600">
              <a:latin typeface="Calibri"/>
              <a:ea typeface="Calibri"/>
              <a:cs typeface="Calibri"/>
              <a:sym typeface="Calibri"/>
            </a:endParaRPr>
          </a:p>
        </p:txBody>
      </p:sp>
      <p:sp>
        <p:nvSpPr>
          <p:cNvPr id="189" name="Google Shape;189;p32"/>
          <p:cNvSpPr txBox="1"/>
          <p:nvPr/>
        </p:nvSpPr>
        <p:spPr>
          <a:xfrm>
            <a:off x="332725" y="-103552"/>
            <a:ext cx="8229600" cy="13257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F3F3F"/>
              </a:buClr>
              <a:buSzPts val="2400"/>
              <a:buFont typeface="Calibri"/>
              <a:buNone/>
            </a:pPr>
            <a:r>
              <a:rPr b="1" lang="en" sz="2400">
                <a:solidFill>
                  <a:srgbClr val="8AA846"/>
                </a:solidFill>
                <a:latin typeface="Calibri"/>
                <a:ea typeface="Calibri"/>
                <a:cs typeface="Calibri"/>
                <a:sym typeface="Calibri"/>
              </a:rPr>
              <a:t>Enable customers to reduce food left on the plate</a:t>
            </a:r>
            <a:endParaRPr i="1" sz="2400">
              <a:solidFill>
                <a:srgbClr val="8AA846"/>
              </a:solidFill>
              <a:latin typeface="Calibri"/>
              <a:ea typeface="Calibri"/>
              <a:cs typeface="Calibri"/>
              <a:sym typeface="Calibri"/>
            </a:endParaRPr>
          </a:p>
        </p:txBody>
      </p:sp>
      <p:sp>
        <p:nvSpPr>
          <p:cNvPr id="190" name="Google Shape;190;p32"/>
          <p:cNvSpPr txBox="1"/>
          <p:nvPr/>
        </p:nvSpPr>
        <p:spPr>
          <a:xfrm>
            <a:off x="662725" y="4746300"/>
            <a:ext cx="6911400" cy="23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latin typeface="Calibri"/>
                <a:ea typeface="Calibri"/>
                <a:cs typeface="Calibri"/>
                <a:sym typeface="Calibri"/>
              </a:rPr>
              <a:t>Source: WRAP resource pack for hospitality and food service https://wrap.org.uk/sites/files/wrap/UK%20LFHWHospitalityResourcePack_0.pdf</a:t>
            </a:r>
            <a:endParaRPr sz="800">
              <a:latin typeface="Calibri"/>
              <a:ea typeface="Calibri"/>
              <a:cs typeface="Calibri"/>
              <a:sym typeface="Calibri"/>
            </a:endParaRPr>
          </a:p>
          <a:p>
            <a:pPr indent="0" lvl="0" marL="0" rtl="0" algn="l">
              <a:spcBef>
                <a:spcPts val="0"/>
              </a:spcBef>
              <a:spcAft>
                <a:spcPts val="0"/>
              </a:spcAft>
              <a:buNone/>
            </a:pPr>
            <a:r>
              <a:rPr lang="en" sz="800">
                <a:latin typeface="Calibri"/>
                <a:ea typeface="Calibri"/>
                <a:cs typeface="Calibri"/>
                <a:sym typeface="Calibri"/>
              </a:rPr>
              <a:t>Image: Brigitte Tohm on Unsplash</a:t>
            </a:r>
            <a:endParaRPr sz="800">
              <a:latin typeface="Calibri"/>
              <a:ea typeface="Calibri"/>
              <a:cs typeface="Calibri"/>
              <a:sym typeface="Calibri"/>
            </a:endParaRPr>
          </a:p>
        </p:txBody>
      </p:sp>
      <p:pic>
        <p:nvPicPr>
          <p:cNvPr descr="brigitte-tohm-EIJD83grkK0-unsplash.jpg" id="191" name="Google Shape;191;p32"/>
          <p:cNvPicPr preferRelativeResize="0"/>
          <p:nvPr/>
        </p:nvPicPr>
        <p:blipFill>
          <a:blip r:embed="rId3">
            <a:alphaModFix/>
          </a:blip>
          <a:stretch>
            <a:fillRect/>
          </a:stretch>
        </p:blipFill>
        <p:spPr>
          <a:xfrm>
            <a:off x="460500" y="1128875"/>
            <a:ext cx="2341925" cy="312260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33"/>
          <p:cNvSpPr txBox="1"/>
          <p:nvPr/>
        </p:nvSpPr>
        <p:spPr>
          <a:xfrm>
            <a:off x="4572000" y="2787550"/>
            <a:ext cx="36984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There are also lots of ways to use up offcuts, trimmings or peelings, including:</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Make stocks</a:t>
            </a:r>
            <a:endParaRPr/>
          </a:p>
          <a:p>
            <a:pPr indent="-317500" lvl="0" marL="457200" rtl="0" algn="l">
              <a:spcBef>
                <a:spcPts val="0"/>
              </a:spcBef>
              <a:spcAft>
                <a:spcPts val="0"/>
              </a:spcAft>
              <a:buSzPts val="1400"/>
              <a:buChar char="●"/>
            </a:pPr>
            <a:r>
              <a:rPr lang="en"/>
              <a:t>Soups &amp; purees</a:t>
            </a:r>
            <a:endParaRPr/>
          </a:p>
          <a:p>
            <a:pPr indent="-317500" lvl="0" marL="457200" rtl="0" algn="l">
              <a:spcBef>
                <a:spcPts val="0"/>
              </a:spcBef>
              <a:spcAft>
                <a:spcPts val="0"/>
              </a:spcAft>
              <a:buSzPts val="1400"/>
              <a:buChar char="●"/>
            </a:pPr>
            <a:r>
              <a:rPr lang="en"/>
              <a:t>Roasting peelings to make chips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You can also get inventive with adding them to slaws or other dishes</a:t>
            </a:r>
            <a:endParaRPr/>
          </a:p>
        </p:txBody>
      </p:sp>
      <p:sp>
        <p:nvSpPr>
          <p:cNvPr id="197" name="Google Shape;197;p33"/>
          <p:cNvSpPr txBox="1"/>
          <p:nvPr/>
        </p:nvSpPr>
        <p:spPr>
          <a:xfrm>
            <a:off x="457200" y="316274"/>
            <a:ext cx="8229600" cy="8247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F3F3F"/>
              </a:buClr>
              <a:buSzPts val="2400"/>
              <a:buFont typeface="Calibri"/>
              <a:buNone/>
            </a:pPr>
            <a:r>
              <a:rPr b="1" lang="en" sz="2400">
                <a:solidFill>
                  <a:srgbClr val="8AA846"/>
                </a:solidFill>
                <a:latin typeface="Calibri"/>
                <a:ea typeface="Calibri"/>
                <a:cs typeface="Calibri"/>
                <a:sym typeface="Calibri"/>
              </a:rPr>
              <a:t>Get inventive with excess food</a:t>
            </a:r>
            <a:endParaRPr i="1" sz="2400">
              <a:solidFill>
                <a:srgbClr val="8AA846"/>
              </a:solidFill>
              <a:latin typeface="Calibri"/>
              <a:ea typeface="Calibri"/>
              <a:cs typeface="Calibri"/>
              <a:sym typeface="Calibri"/>
            </a:endParaRPr>
          </a:p>
        </p:txBody>
      </p:sp>
      <p:pic>
        <p:nvPicPr>
          <p:cNvPr id="198" name="Google Shape;198;p33"/>
          <p:cNvPicPr preferRelativeResize="0"/>
          <p:nvPr/>
        </p:nvPicPr>
        <p:blipFill>
          <a:blip r:embed="rId3">
            <a:alphaModFix/>
          </a:blip>
          <a:stretch>
            <a:fillRect/>
          </a:stretch>
        </p:blipFill>
        <p:spPr>
          <a:xfrm>
            <a:off x="4572001" y="250725"/>
            <a:ext cx="4454074" cy="2255475"/>
          </a:xfrm>
          <a:prstGeom prst="rect">
            <a:avLst/>
          </a:prstGeom>
          <a:noFill/>
          <a:ln>
            <a:noFill/>
          </a:ln>
          <a:effectLst>
            <a:outerShdw blurRad="57150" rotWithShape="0" algn="bl" dir="5400000" dist="19050">
              <a:srgbClr val="000000">
                <a:alpha val="50000"/>
              </a:srgbClr>
            </a:outerShdw>
          </a:effectLst>
        </p:spPr>
      </p:pic>
      <p:sp>
        <p:nvSpPr>
          <p:cNvPr id="199" name="Google Shape;199;p33"/>
          <p:cNvSpPr txBox="1"/>
          <p:nvPr/>
        </p:nvSpPr>
        <p:spPr>
          <a:xfrm>
            <a:off x="4572005" y="2506195"/>
            <a:ext cx="1267200" cy="23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latin typeface="Calibri"/>
                <a:ea typeface="Calibri"/>
                <a:cs typeface="Calibri"/>
                <a:sym typeface="Calibri"/>
              </a:rPr>
              <a:t>Source: Chefs Manifesto</a:t>
            </a:r>
            <a:endParaRPr sz="800">
              <a:latin typeface="Calibri"/>
              <a:ea typeface="Calibri"/>
              <a:cs typeface="Calibri"/>
              <a:sym typeface="Calibri"/>
            </a:endParaRPr>
          </a:p>
        </p:txBody>
      </p:sp>
      <p:sp>
        <p:nvSpPr>
          <p:cNvPr id="200" name="Google Shape;200;p33"/>
          <p:cNvSpPr txBox="1"/>
          <p:nvPr/>
        </p:nvSpPr>
        <p:spPr>
          <a:xfrm>
            <a:off x="457200" y="1254100"/>
            <a:ext cx="36984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You can preserve excess food, for example by:</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Freezing</a:t>
            </a:r>
            <a:endParaRPr/>
          </a:p>
          <a:p>
            <a:pPr indent="0" lvl="0" marL="457200" rtl="0" algn="l">
              <a:spcBef>
                <a:spcPts val="0"/>
              </a:spcBef>
              <a:spcAft>
                <a:spcPts val="0"/>
              </a:spcAft>
              <a:buNone/>
            </a:pPr>
            <a:r>
              <a:rPr lang="en"/>
              <a:t> </a:t>
            </a:r>
            <a:endParaRPr/>
          </a:p>
          <a:p>
            <a:pPr indent="-317500" lvl="0" marL="457200" rtl="0" algn="l">
              <a:spcBef>
                <a:spcPts val="0"/>
              </a:spcBef>
              <a:spcAft>
                <a:spcPts val="0"/>
              </a:spcAft>
              <a:buSzPts val="1400"/>
              <a:buChar char="●"/>
            </a:pPr>
            <a:r>
              <a:rPr lang="en"/>
              <a:t>Fermenting</a:t>
            </a:r>
            <a:endParaRPr/>
          </a:p>
          <a:p>
            <a:pPr indent="0" lvl="0" marL="457200" rtl="0" algn="l">
              <a:spcBef>
                <a:spcPts val="0"/>
              </a:spcBef>
              <a:spcAft>
                <a:spcPts val="0"/>
              </a:spcAft>
              <a:buNone/>
            </a:pPr>
            <a:r>
              <a:t/>
            </a:r>
            <a:endParaRPr/>
          </a:p>
          <a:p>
            <a:pPr indent="-317500" lvl="0" marL="457200" rtl="0" algn="l">
              <a:spcBef>
                <a:spcPts val="0"/>
              </a:spcBef>
              <a:spcAft>
                <a:spcPts val="0"/>
              </a:spcAft>
              <a:buSzPts val="1400"/>
              <a:buChar char="●"/>
            </a:pPr>
            <a:r>
              <a:rPr lang="en"/>
              <a:t>Pickling</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Making jams &amp; chutneys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34"/>
          <p:cNvSpPr txBox="1"/>
          <p:nvPr/>
        </p:nvSpPr>
        <p:spPr>
          <a:xfrm>
            <a:off x="668300" y="1381875"/>
            <a:ext cx="32424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404040"/>
                </a:solidFill>
                <a:latin typeface="Calibri"/>
                <a:ea typeface="Calibri"/>
                <a:cs typeface="Calibri"/>
                <a:sym typeface="Calibri"/>
              </a:rPr>
              <a:t>Redistribute surplus food to charities, where possible</a:t>
            </a:r>
            <a:r>
              <a:rPr lang="en" sz="1600">
                <a:solidFill>
                  <a:srgbClr val="404040"/>
                </a:solidFill>
                <a:latin typeface="Calibri"/>
                <a:ea typeface="Calibri"/>
                <a:cs typeface="Calibri"/>
                <a:sym typeface="Calibri"/>
              </a:rPr>
              <a:t>, such as Plan Zheroes and FareShare. (Note: donations must comply with food safety legislation)</a:t>
            </a:r>
            <a:endParaRPr sz="1600">
              <a:solidFill>
                <a:srgbClr val="404040"/>
              </a:solidFill>
              <a:latin typeface="Calibri"/>
              <a:ea typeface="Calibri"/>
              <a:cs typeface="Calibri"/>
              <a:sym typeface="Calibri"/>
            </a:endParaRPr>
          </a:p>
          <a:p>
            <a:pPr indent="0" lvl="0" marL="0" rtl="0" algn="l">
              <a:spcBef>
                <a:spcPts val="0"/>
              </a:spcBef>
              <a:spcAft>
                <a:spcPts val="0"/>
              </a:spcAft>
              <a:buNone/>
            </a:pPr>
            <a:r>
              <a:t/>
            </a:r>
            <a:endParaRPr sz="1600">
              <a:solidFill>
                <a:srgbClr val="404040"/>
              </a:solidFill>
              <a:latin typeface="Calibri"/>
              <a:ea typeface="Calibri"/>
              <a:cs typeface="Calibri"/>
              <a:sym typeface="Calibri"/>
            </a:endParaRPr>
          </a:p>
          <a:p>
            <a:pPr indent="0" lvl="0" marL="0" rtl="0" algn="l">
              <a:spcBef>
                <a:spcPts val="0"/>
              </a:spcBef>
              <a:spcAft>
                <a:spcPts val="0"/>
              </a:spcAft>
              <a:buNone/>
            </a:pPr>
            <a:r>
              <a:rPr lang="en" sz="1600">
                <a:solidFill>
                  <a:srgbClr val="404040"/>
                </a:solidFill>
                <a:latin typeface="Calibri"/>
                <a:ea typeface="Calibri"/>
                <a:cs typeface="Calibri"/>
                <a:sym typeface="Calibri"/>
              </a:rPr>
              <a:t>If unavoidable, make sure that any food waste is at least composted or, if not, to anaerobic digestion. </a:t>
            </a:r>
            <a:endParaRPr sz="1600">
              <a:solidFill>
                <a:srgbClr val="404040"/>
              </a:solidFill>
              <a:latin typeface="Calibri"/>
              <a:ea typeface="Calibri"/>
              <a:cs typeface="Calibri"/>
              <a:sym typeface="Calibri"/>
            </a:endParaRPr>
          </a:p>
        </p:txBody>
      </p:sp>
      <p:sp>
        <p:nvSpPr>
          <p:cNvPr id="206" name="Google Shape;206;p34"/>
          <p:cNvSpPr txBox="1"/>
          <p:nvPr/>
        </p:nvSpPr>
        <p:spPr>
          <a:xfrm>
            <a:off x="609600" y="358374"/>
            <a:ext cx="8229600" cy="8736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F3F3F"/>
              </a:buClr>
              <a:buSzPts val="2400"/>
              <a:buFont typeface="Calibri"/>
              <a:buNone/>
            </a:pPr>
            <a:r>
              <a:rPr b="1" lang="en" sz="2400">
                <a:solidFill>
                  <a:srgbClr val="8AA846"/>
                </a:solidFill>
                <a:latin typeface="Calibri"/>
                <a:ea typeface="Calibri"/>
                <a:cs typeface="Calibri"/>
                <a:sym typeface="Calibri"/>
              </a:rPr>
              <a:t>Think about what you can do with any waste that is unavoidable</a:t>
            </a:r>
            <a:endParaRPr i="1" sz="2400">
              <a:solidFill>
                <a:srgbClr val="8AA846"/>
              </a:solidFill>
              <a:latin typeface="Calibri"/>
              <a:ea typeface="Calibri"/>
              <a:cs typeface="Calibri"/>
              <a:sym typeface="Calibri"/>
            </a:endParaRPr>
          </a:p>
        </p:txBody>
      </p:sp>
      <p:pic>
        <p:nvPicPr>
          <p:cNvPr descr="matt-collamer-8UG90AYPDW4-unsplash.jpg" id="207" name="Google Shape;207;p34"/>
          <p:cNvPicPr preferRelativeResize="0"/>
          <p:nvPr/>
        </p:nvPicPr>
        <p:blipFill>
          <a:blip r:embed="rId3">
            <a:alphaModFix/>
          </a:blip>
          <a:stretch>
            <a:fillRect/>
          </a:stretch>
        </p:blipFill>
        <p:spPr>
          <a:xfrm>
            <a:off x="4204075" y="1231975"/>
            <a:ext cx="4370895" cy="2913930"/>
          </a:xfrm>
          <a:prstGeom prst="rect">
            <a:avLst/>
          </a:prstGeom>
          <a:noFill/>
          <a:ln>
            <a:noFill/>
          </a:ln>
        </p:spPr>
      </p:pic>
      <p:sp>
        <p:nvSpPr>
          <p:cNvPr id="208" name="Google Shape;208;p34"/>
          <p:cNvSpPr txBox="1"/>
          <p:nvPr/>
        </p:nvSpPr>
        <p:spPr>
          <a:xfrm>
            <a:off x="779875" y="4810175"/>
            <a:ext cx="2491800" cy="28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latin typeface="Calibri"/>
                <a:ea typeface="Calibri"/>
                <a:cs typeface="Calibri"/>
                <a:sym typeface="Calibri"/>
              </a:rPr>
              <a:t>Image: Matt Collamer on Unsplash</a:t>
            </a:r>
            <a:endParaRPr sz="800">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35"/>
          <p:cNvSpPr txBox="1"/>
          <p:nvPr/>
        </p:nvSpPr>
        <p:spPr>
          <a:xfrm>
            <a:off x="431350" y="940525"/>
            <a:ext cx="3884100" cy="3539700"/>
          </a:xfrm>
          <a:prstGeom prst="rect">
            <a:avLst/>
          </a:prstGeom>
          <a:noFill/>
          <a:ln cap="flat" cmpd="sng" w="19050">
            <a:solidFill>
              <a:srgbClr val="8AA8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600">
                <a:solidFill>
                  <a:schemeClr val="dk1"/>
                </a:solidFill>
                <a:latin typeface="Calibri"/>
                <a:ea typeface="Calibri"/>
                <a:cs typeface="Calibri"/>
                <a:sym typeface="Calibri"/>
              </a:rPr>
              <a:t>Key things you need to know:</a:t>
            </a:r>
            <a:endParaRPr/>
          </a:p>
          <a:p>
            <a:pPr indent="-285750" lvl="0" marL="285750" marR="0" rtl="0" algn="l">
              <a:spcBef>
                <a:spcPts val="0"/>
              </a:spcBef>
              <a:spcAft>
                <a:spcPts val="0"/>
              </a:spcAft>
              <a:buClr>
                <a:schemeClr val="dk1"/>
              </a:buClr>
              <a:buSzPts val="1600"/>
              <a:buFont typeface="Calibri"/>
              <a:buChar char="•"/>
            </a:pPr>
            <a:r>
              <a:rPr lang="en" sz="1600">
                <a:solidFill>
                  <a:srgbClr val="111111"/>
                </a:solidFill>
                <a:latin typeface="Calibri"/>
                <a:ea typeface="Calibri"/>
                <a:cs typeface="Calibri"/>
                <a:sym typeface="Calibri"/>
              </a:rPr>
              <a:t>A third of food gets wasted. Addressing this waste is one of the biggest impacts we can have on sustainability.</a:t>
            </a:r>
            <a:endParaRPr sz="1600">
              <a:solidFill>
                <a:srgbClr val="111111"/>
              </a:solidFill>
              <a:latin typeface="Calibri"/>
              <a:ea typeface="Calibri"/>
              <a:cs typeface="Calibri"/>
              <a:sym typeface="Calibri"/>
            </a:endParaRPr>
          </a:p>
          <a:p>
            <a:pPr indent="0" lvl="0" marL="0" marR="0" rtl="0" algn="l">
              <a:spcBef>
                <a:spcPts val="0"/>
              </a:spcBef>
              <a:spcAft>
                <a:spcPts val="0"/>
              </a:spcAft>
              <a:buNone/>
            </a:pPr>
            <a:r>
              <a:t/>
            </a:r>
            <a:endParaRPr sz="500">
              <a:solidFill>
                <a:srgbClr val="111111"/>
              </a:solidFill>
              <a:latin typeface="Calibri"/>
              <a:ea typeface="Calibri"/>
              <a:cs typeface="Calibri"/>
              <a:sym typeface="Calibri"/>
            </a:endParaRPr>
          </a:p>
          <a:p>
            <a:pPr indent="-285750" lvl="0" marL="285750" marR="0" rtl="0" algn="l">
              <a:spcBef>
                <a:spcPts val="0"/>
              </a:spcBef>
              <a:spcAft>
                <a:spcPts val="0"/>
              </a:spcAft>
              <a:buClr>
                <a:schemeClr val="dk1"/>
              </a:buClr>
              <a:buSzPts val="1600"/>
              <a:buFont typeface="Calibri"/>
              <a:buChar char="•"/>
            </a:pPr>
            <a:r>
              <a:rPr lang="en" sz="1600">
                <a:solidFill>
                  <a:schemeClr val="dk1"/>
                </a:solidFill>
                <a:latin typeface="Calibri"/>
                <a:ea typeface="Calibri"/>
                <a:cs typeface="Calibri"/>
                <a:sym typeface="Calibri"/>
              </a:rPr>
              <a:t>Food waste needs to reduce by 50% by 2030 across the value chain and the hospitality industry has an important role to play</a:t>
            </a:r>
            <a:endParaRPr sz="1600">
              <a:solidFill>
                <a:srgbClr val="111111"/>
              </a:solidFill>
              <a:latin typeface="Calibri"/>
              <a:ea typeface="Calibri"/>
              <a:cs typeface="Calibri"/>
              <a:sym typeface="Calibri"/>
            </a:endParaRPr>
          </a:p>
          <a:p>
            <a:pPr indent="0" lvl="0" marL="457200" marR="0" rtl="0" algn="l">
              <a:spcBef>
                <a:spcPts val="0"/>
              </a:spcBef>
              <a:spcAft>
                <a:spcPts val="0"/>
              </a:spcAft>
              <a:buNone/>
            </a:pPr>
            <a:r>
              <a:t/>
            </a:r>
            <a:endParaRPr sz="500">
              <a:solidFill>
                <a:srgbClr val="111111"/>
              </a:solidFill>
              <a:latin typeface="Calibri"/>
              <a:ea typeface="Calibri"/>
              <a:cs typeface="Calibri"/>
              <a:sym typeface="Calibri"/>
            </a:endParaRPr>
          </a:p>
          <a:p>
            <a:pPr indent="-285750" lvl="0" marL="285750" marR="0" rtl="0" algn="l">
              <a:spcBef>
                <a:spcPts val="0"/>
              </a:spcBef>
              <a:spcAft>
                <a:spcPts val="0"/>
              </a:spcAft>
              <a:buClr>
                <a:schemeClr val="dk1"/>
              </a:buClr>
              <a:buSzPts val="1600"/>
              <a:buFont typeface="Calibri"/>
              <a:buChar char="•"/>
            </a:pPr>
            <a:r>
              <a:rPr lang="en" sz="1600">
                <a:solidFill>
                  <a:srgbClr val="111111"/>
                </a:solidFill>
                <a:latin typeface="Calibri"/>
                <a:ea typeface="Calibri"/>
                <a:cs typeface="Calibri"/>
                <a:sym typeface="Calibri"/>
              </a:rPr>
              <a:t>Preventing food waste in the first place is one of the most powerful things we can do</a:t>
            </a:r>
            <a:endParaRPr sz="1600">
              <a:solidFill>
                <a:srgbClr val="111111"/>
              </a:solidFill>
              <a:latin typeface="Calibri"/>
              <a:ea typeface="Calibri"/>
              <a:cs typeface="Calibri"/>
              <a:sym typeface="Calibri"/>
            </a:endParaRPr>
          </a:p>
          <a:p>
            <a:pPr indent="0" lvl="0" marL="457200" marR="0" rtl="0" algn="l">
              <a:spcBef>
                <a:spcPts val="0"/>
              </a:spcBef>
              <a:spcAft>
                <a:spcPts val="0"/>
              </a:spcAft>
              <a:buNone/>
            </a:pPr>
            <a:r>
              <a:t/>
            </a:r>
            <a:endParaRPr sz="500">
              <a:solidFill>
                <a:srgbClr val="111111"/>
              </a:solidFill>
              <a:latin typeface="Calibri"/>
              <a:ea typeface="Calibri"/>
              <a:cs typeface="Calibri"/>
              <a:sym typeface="Calibri"/>
            </a:endParaRPr>
          </a:p>
          <a:p>
            <a:pPr indent="-285750" lvl="0" marL="285750" marR="0" rtl="0" algn="l">
              <a:spcBef>
                <a:spcPts val="0"/>
              </a:spcBef>
              <a:spcAft>
                <a:spcPts val="0"/>
              </a:spcAft>
              <a:buClr>
                <a:srgbClr val="111111"/>
              </a:buClr>
              <a:buSzPts val="1600"/>
              <a:buFont typeface="Calibri"/>
              <a:buChar char="•"/>
            </a:pPr>
            <a:r>
              <a:rPr lang="en" sz="1600">
                <a:latin typeface="Calibri"/>
                <a:ea typeface="Calibri"/>
                <a:cs typeface="Calibri"/>
                <a:sym typeface="Calibri"/>
              </a:rPr>
              <a:t>Reducing waste can also pay off financially</a:t>
            </a:r>
            <a:endParaRPr sz="1600">
              <a:latin typeface="Calibri"/>
              <a:ea typeface="Calibri"/>
              <a:cs typeface="Calibri"/>
              <a:sym typeface="Calibri"/>
            </a:endParaRPr>
          </a:p>
        </p:txBody>
      </p:sp>
      <p:sp>
        <p:nvSpPr>
          <p:cNvPr id="215" name="Google Shape;215;p35"/>
          <p:cNvSpPr txBox="1"/>
          <p:nvPr/>
        </p:nvSpPr>
        <p:spPr>
          <a:xfrm>
            <a:off x="365757" y="341319"/>
            <a:ext cx="6888300" cy="461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400">
                <a:solidFill>
                  <a:srgbClr val="8AA846"/>
                </a:solidFill>
                <a:latin typeface="Calibri"/>
                <a:ea typeface="Calibri"/>
                <a:cs typeface="Calibri"/>
                <a:sym typeface="Calibri"/>
              </a:rPr>
              <a:t>Summary: </a:t>
            </a:r>
            <a:r>
              <a:rPr lang="en" sz="2400">
                <a:solidFill>
                  <a:srgbClr val="8AA846"/>
                </a:solidFill>
                <a:latin typeface="Calibri"/>
                <a:ea typeface="Calibri"/>
                <a:cs typeface="Calibri"/>
                <a:sym typeface="Calibri"/>
              </a:rPr>
              <a:t>key takeaways</a:t>
            </a:r>
            <a:endParaRPr b="1" sz="2400">
              <a:solidFill>
                <a:srgbClr val="8AA846"/>
              </a:solidFill>
              <a:latin typeface="Calibri"/>
              <a:ea typeface="Calibri"/>
              <a:cs typeface="Calibri"/>
              <a:sym typeface="Calibri"/>
            </a:endParaRPr>
          </a:p>
        </p:txBody>
      </p:sp>
      <p:sp>
        <p:nvSpPr>
          <p:cNvPr id="216" name="Google Shape;216;p35"/>
          <p:cNvSpPr txBox="1"/>
          <p:nvPr/>
        </p:nvSpPr>
        <p:spPr>
          <a:xfrm>
            <a:off x="4636925" y="940525"/>
            <a:ext cx="3884100" cy="3539700"/>
          </a:xfrm>
          <a:prstGeom prst="rect">
            <a:avLst/>
          </a:prstGeom>
          <a:noFill/>
          <a:ln cap="flat" cmpd="sng" w="19050">
            <a:solidFill>
              <a:srgbClr val="8AA84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600">
                <a:solidFill>
                  <a:srgbClr val="111111"/>
                </a:solidFill>
                <a:latin typeface="Calibri"/>
                <a:ea typeface="Calibri"/>
                <a:cs typeface="Calibri"/>
                <a:sym typeface="Calibri"/>
              </a:rPr>
              <a:t>Tips for chefs:</a:t>
            </a:r>
            <a:endParaRPr/>
          </a:p>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Find out where most of your food waste comes from</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Check your kitchen storage and deliveries are not causing any unnecessary waste</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Help reduce on-farm waste by creating seasonal dishes that make use of any surplus </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Design your dishes to make use of the whole ingredient</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Enable consumers to reduce food left on the plate</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Get inventive with excess food and leftover trimmings</a:t>
            </a:r>
            <a:endParaRPr>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Think about what you can do with any waste that is unavoidable</a:t>
            </a:r>
            <a:endParaRPr>
              <a:solidFill>
                <a:schemeClr val="dk1"/>
              </a:solidFill>
              <a:latin typeface="Calibri"/>
              <a:ea typeface="Calibri"/>
              <a:cs typeface="Calibri"/>
              <a:sym typeface="Calibri"/>
            </a:endParaRPr>
          </a:p>
          <a:p>
            <a:pPr indent="-184150" lvl="0" marL="285750" marR="0" rtl="0" algn="l">
              <a:spcBef>
                <a:spcPts val="0"/>
              </a:spcBef>
              <a:spcAft>
                <a:spcPts val="0"/>
              </a:spcAft>
              <a:buClr>
                <a:schemeClr val="dk1"/>
              </a:buClr>
              <a:buSzPts val="1600"/>
              <a:buFont typeface="Arial"/>
              <a:buNone/>
            </a:pPr>
            <a:r>
              <a:t/>
            </a:r>
            <a:endParaRPr>
              <a:solidFill>
                <a:srgbClr val="111111"/>
              </a:solidFill>
              <a:latin typeface="Calibri"/>
              <a:ea typeface="Calibri"/>
              <a:cs typeface="Calibri"/>
              <a:sym typeface="Calibri"/>
            </a:endParaRPr>
          </a:p>
        </p:txBody>
      </p:sp>
    </p:spTree>
  </p:cSld>
  <p:clrMapOvr>
    <a:masterClrMapping/>
  </p:clrMapOvr>
  <p:transition spd="slow">
    <p:push/>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20"/>
          <p:cNvSpPr txBox="1"/>
          <p:nvPr/>
        </p:nvSpPr>
        <p:spPr>
          <a:xfrm>
            <a:off x="463293" y="1025690"/>
            <a:ext cx="8172900" cy="3293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0" lang="en" sz="1600" u="none" cap="none" strike="noStrike">
                <a:solidFill>
                  <a:schemeClr val="dk1"/>
                </a:solidFill>
                <a:latin typeface="Calibri"/>
                <a:ea typeface="Calibri"/>
                <a:cs typeface="Calibri"/>
                <a:sym typeface="Calibri"/>
              </a:rPr>
              <a:t>Aim: </a:t>
            </a:r>
            <a:r>
              <a:rPr lang="en" sz="1600">
                <a:solidFill>
                  <a:schemeClr val="dk1"/>
                </a:solidFill>
                <a:latin typeface="Calibri"/>
                <a:ea typeface="Calibri"/>
                <a:cs typeface="Calibri"/>
                <a:sym typeface="Calibri"/>
              </a:rPr>
              <a:t>to introduce the concept of food waste utilisation</a:t>
            </a:r>
            <a:endParaRPr sz="16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a:p>
            <a:pPr indent="0" lvl="0" marL="0" marR="0" rtl="0" algn="l">
              <a:spcBef>
                <a:spcPts val="0"/>
              </a:spcBef>
              <a:spcAft>
                <a:spcPts val="0"/>
              </a:spcAft>
              <a:buNone/>
            </a:pPr>
            <a:r>
              <a:rPr b="1" lang="en" sz="1600">
                <a:solidFill>
                  <a:schemeClr val="dk1"/>
                </a:solidFill>
                <a:latin typeface="Calibri"/>
                <a:ea typeface="Calibri"/>
                <a:cs typeface="Calibri"/>
                <a:sym typeface="Calibri"/>
              </a:rPr>
              <a:t>Food focus:</a:t>
            </a:r>
            <a:r>
              <a:rPr lang="en" sz="1600">
                <a:solidFill>
                  <a:schemeClr val="dk1"/>
                </a:solidFill>
                <a:latin typeface="Calibri"/>
                <a:ea typeface="Calibri"/>
                <a:cs typeface="Calibri"/>
                <a:sym typeface="Calibri"/>
              </a:rPr>
              <a:t> Stocks, Soups and Canapes</a:t>
            </a:r>
            <a:endParaRPr sz="16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600">
              <a:solidFill>
                <a:srgbClr val="111111"/>
              </a:solidFill>
              <a:latin typeface="Calibri"/>
              <a:ea typeface="Calibri"/>
              <a:cs typeface="Calibri"/>
              <a:sym typeface="Calibri"/>
            </a:endParaRPr>
          </a:p>
          <a:p>
            <a:pPr indent="0" lvl="0" marL="0" marR="0" rtl="0" algn="l">
              <a:spcBef>
                <a:spcPts val="0"/>
              </a:spcBef>
              <a:spcAft>
                <a:spcPts val="0"/>
              </a:spcAft>
              <a:buNone/>
            </a:pPr>
            <a:r>
              <a:rPr b="1" lang="en" sz="1600">
                <a:solidFill>
                  <a:srgbClr val="111111"/>
                </a:solidFill>
                <a:latin typeface="Calibri"/>
                <a:ea typeface="Calibri"/>
                <a:cs typeface="Calibri"/>
                <a:sym typeface="Calibri"/>
              </a:rPr>
              <a:t>Learning objectives:</a:t>
            </a:r>
            <a:endParaRPr b="1" sz="1600">
              <a:solidFill>
                <a:srgbClr val="111111"/>
              </a:solidFill>
              <a:latin typeface="Calibri"/>
              <a:ea typeface="Calibri"/>
              <a:cs typeface="Calibri"/>
              <a:sym typeface="Calibri"/>
            </a:endParaRPr>
          </a:p>
          <a:p>
            <a:pPr indent="0" lvl="0" marL="0" marR="0" rtl="0" algn="l">
              <a:spcBef>
                <a:spcPts val="0"/>
              </a:spcBef>
              <a:spcAft>
                <a:spcPts val="0"/>
              </a:spcAft>
              <a:buNone/>
            </a:pPr>
            <a:r>
              <a:t/>
            </a:r>
            <a:endParaRPr sz="1600">
              <a:solidFill>
                <a:srgbClr val="111111"/>
              </a:solidFill>
              <a:latin typeface="Calibri"/>
              <a:ea typeface="Calibri"/>
              <a:cs typeface="Calibri"/>
              <a:sym typeface="Calibri"/>
            </a:endParaRPr>
          </a:p>
          <a:p>
            <a:pPr indent="-342900" lvl="0" marL="342900" marR="0" rtl="0" algn="l">
              <a:spcBef>
                <a:spcPts val="0"/>
              </a:spcBef>
              <a:spcAft>
                <a:spcPts val="0"/>
              </a:spcAft>
              <a:buClr>
                <a:srgbClr val="111111"/>
              </a:buClr>
              <a:buSzPts val="1600"/>
              <a:buFont typeface="Calibri"/>
              <a:buAutoNum type="arabicPeriod"/>
            </a:pPr>
            <a:r>
              <a:rPr lang="en" sz="1600">
                <a:solidFill>
                  <a:srgbClr val="111111"/>
                </a:solidFill>
                <a:latin typeface="Calibri"/>
                <a:ea typeface="Calibri"/>
                <a:cs typeface="Calibri"/>
                <a:sym typeface="Calibri"/>
              </a:rPr>
              <a:t>Evaluate the waste created during the preparation process.</a:t>
            </a:r>
            <a:endParaRPr sz="1600">
              <a:solidFill>
                <a:srgbClr val="111111"/>
              </a:solidFill>
              <a:latin typeface="Calibri"/>
              <a:ea typeface="Calibri"/>
              <a:cs typeface="Calibri"/>
              <a:sym typeface="Calibri"/>
            </a:endParaRPr>
          </a:p>
          <a:p>
            <a:pPr indent="0" lvl="0" marL="457200" marR="0" rtl="0" algn="l">
              <a:spcBef>
                <a:spcPts val="0"/>
              </a:spcBef>
              <a:spcAft>
                <a:spcPts val="0"/>
              </a:spcAft>
              <a:buNone/>
            </a:pPr>
            <a:r>
              <a:t/>
            </a:r>
            <a:endParaRPr sz="1600">
              <a:solidFill>
                <a:srgbClr val="111111"/>
              </a:solidFill>
              <a:latin typeface="Calibri"/>
              <a:ea typeface="Calibri"/>
              <a:cs typeface="Calibri"/>
              <a:sym typeface="Calibri"/>
            </a:endParaRPr>
          </a:p>
          <a:p>
            <a:pPr indent="-342900" lvl="0" marL="342900" marR="0" rtl="0" algn="l">
              <a:spcBef>
                <a:spcPts val="0"/>
              </a:spcBef>
              <a:spcAft>
                <a:spcPts val="0"/>
              </a:spcAft>
              <a:buClr>
                <a:srgbClr val="111111"/>
              </a:buClr>
              <a:buSzPts val="1600"/>
              <a:buFont typeface="Calibri"/>
              <a:buAutoNum type="arabicPeriod"/>
            </a:pPr>
            <a:r>
              <a:rPr lang="en" sz="1600">
                <a:solidFill>
                  <a:srgbClr val="111111"/>
                </a:solidFill>
                <a:latin typeface="Calibri"/>
                <a:ea typeface="Calibri"/>
                <a:cs typeface="Calibri"/>
                <a:sym typeface="Calibri"/>
              </a:rPr>
              <a:t>Consider usable waste and utilisation in other dishes across the menu.</a:t>
            </a:r>
            <a:endParaRPr sz="1600">
              <a:solidFill>
                <a:srgbClr val="111111"/>
              </a:solidFill>
              <a:latin typeface="Calibri"/>
              <a:ea typeface="Calibri"/>
              <a:cs typeface="Calibri"/>
              <a:sym typeface="Calibri"/>
            </a:endParaRPr>
          </a:p>
          <a:p>
            <a:pPr indent="0" lvl="0" marL="457200" marR="0" rtl="0" algn="l">
              <a:spcBef>
                <a:spcPts val="0"/>
              </a:spcBef>
              <a:spcAft>
                <a:spcPts val="0"/>
              </a:spcAft>
              <a:buNone/>
            </a:pPr>
            <a:r>
              <a:t/>
            </a:r>
            <a:endParaRPr sz="1600">
              <a:solidFill>
                <a:srgbClr val="111111"/>
              </a:solidFill>
              <a:latin typeface="Calibri"/>
              <a:ea typeface="Calibri"/>
              <a:cs typeface="Calibri"/>
              <a:sym typeface="Calibri"/>
            </a:endParaRPr>
          </a:p>
          <a:p>
            <a:pPr indent="-342900" lvl="0" marL="342900" marR="0" rtl="0" algn="l">
              <a:spcBef>
                <a:spcPts val="0"/>
              </a:spcBef>
              <a:spcAft>
                <a:spcPts val="0"/>
              </a:spcAft>
              <a:buClr>
                <a:srgbClr val="111111"/>
              </a:buClr>
              <a:buSzPts val="1600"/>
              <a:buFont typeface="Calibri"/>
              <a:buAutoNum type="arabicPeriod"/>
            </a:pPr>
            <a:r>
              <a:rPr lang="en" sz="1600">
                <a:solidFill>
                  <a:srgbClr val="111111"/>
                </a:solidFill>
                <a:latin typeface="Calibri"/>
                <a:ea typeface="Calibri"/>
                <a:cs typeface="Calibri"/>
                <a:sym typeface="Calibri"/>
              </a:rPr>
              <a:t>Develop knife skills and vegetable preparation techniques.</a:t>
            </a:r>
            <a:endParaRPr sz="1600">
              <a:solidFill>
                <a:srgbClr val="111111"/>
              </a:solidFill>
              <a:latin typeface="Calibri"/>
              <a:ea typeface="Calibri"/>
              <a:cs typeface="Calibri"/>
              <a:sym typeface="Calibri"/>
            </a:endParaRPr>
          </a:p>
        </p:txBody>
      </p:sp>
      <p:sp>
        <p:nvSpPr>
          <p:cNvPr id="93" name="Google Shape;93;p20"/>
          <p:cNvSpPr txBox="1"/>
          <p:nvPr/>
        </p:nvSpPr>
        <p:spPr>
          <a:xfrm>
            <a:off x="365757" y="341319"/>
            <a:ext cx="8463300" cy="461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400">
                <a:solidFill>
                  <a:srgbClr val="8AA846"/>
                </a:solidFill>
                <a:latin typeface="Calibri"/>
                <a:ea typeface="Calibri"/>
                <a:cs typeface="Calibri"/>
                <a:sym typeface="Calibri"/>
              </a:rPr>
              <a:t>Key learning objectives </a:t>
            </a:r>
            <a:r>
              <a:rPr lang="en" sz="2400">
                <a:solidFill>
                  <a:srgbClr val="111111"/>
                </a:solidFill>
                <a:latin typeface="Calibri"/>
                <a:ea typeface="Calibri"/>
                <a:cs typeface="Calibri"/>
                <a:sym typeface="Calibri"/>
              </a:rPr>
              <a:t> [from the handbook]</a:t>
            </a:r>
            <a:endParaRPr sz="2400">
              <a:solidFill>
                <a:srgbClr val="8AA846"/>
              </a:solidFill>
              <a:latin typeface="Calibri"/>
              <a:ea typeface="Calibri"/>
              <a:cs typeface="Calibri"/>
              <a:sym typeface="Calibri"/>
            </a:endParaRPr>
          </a:p>
        </p:txBody>
      </p:sp>
    </p:spTree>
  </p:cSld>
  <p:clrMapOvr>
    <a:masterClrMapping/>
  </p:clrMapOvr>
  <p:transition spd="slow">
    <p:push/>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21"/>
          <p:cNvSpPr txBox="1"/>
          <p:nvPr/>
        </p:nvSpPr>
        <p:spPr>
          <a:xfrm>
            <a:off x="436875" y="1007462"/>
            <a:ext cx="8172900" cy="3416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600">
                <a:solidFill>
                  <a:schemeClr val="dk1"/>
                </a:solidFill>
                <a:latin typeface="Calibri"/>
                <a:ea typeface="Calibri"/>
                <a:cs typeface="Calibri"/>
                <a:sym typeface="Calibri"/>
              </a:rPr>
              <a:t>Concept: </a:t>
            </a:r>
            <a:r>
              <a:rPr lang="en" sz="1600">
                <a:solidFill>
                  <a:schemeClr val="dk1"/>
                </a:solidFill>
                <a:latin typeface="Calibri"/>
                <a:ea typeface="Calibri"/>
                <a:cs typeface="Calibri"/>
                <a:sym typeface="Calibri"/>
              </a:rPr>
              <a:t>Students learn kitchen and sourcing practices to understand how to minimise the scale and impact of food waste</a:t>
            </a:r>
            <a:endParaRPr/>
          </a:p>
          <a:p>
            <a:pPr indent="0" lvl="0" marL="0" marR="0" rtl="0" algn="l">
              <a:spcBef>
                <a:spcPts val="0"/>
              </a:spcBef>
              <a:spcAft>
                <a:spcPts val="0"/>
              </a:spcAft>
              <a:buNone/>
            </a:pPr>
            <a:r>
              <a:t/>
            </a:r>
            <a:endParaRPr b="1" sz="1600">
              <a:solidFill>
                <a:srgbClr val="111111"/>
              </a:solidFill>
              <a:latin typeface="Calibri"/>
              <a:ea typeface="Calibri"/>
              <a:cs typeface="Calibri"/>
              <a:sym typeface="Calibri"/>
            </a:endParaRPr>
          </a:p>
          <a:p>
            <a:pPr indent="0" lvl="0" marL="0" marR="0" rtl="0" algn="l">
              <a:spcBef>
                <a:spcPts val="0"/>
              </a:spcBef>
              <a:spcAft>
                <a:spcPts val="0"/>
              </a:spcAft>
              <a:buNone/>
            </a:pPr>
            <a:r>
              <a:rPr b="1" lang="en" sz="1600">
                <a:solidFill>
                  <a:srgbClr val="111111"/>
                </a:solidFill>
                <a:latin typeface="Calibri"/>
                <a:ea typeface="Calibri"/>
                <a:cs typeface="Calibri"/>
                <a:sym typeface="Calibri"/>
              </a:rPr>
              <a:t>Dish: </a:t>
            </a:r>
            <a:r>
              <a:rPr lang="en" sz="1600">
                <a:solidFill>
                  <a:srgbClr val="111111"/>
                </a:solidFill>
                <a:latin typeface="Calibri"/>
                <a:ea typeface="Calibri"/>
                <a:cs typeface="Calibri"/>
                <a:sym typeface="Calibri"/>
              </a:rPr>
              <a:t>Vegetable stock, soup and canapes</a:t>
            </a:r>
            <a:endParaRPr/>
          </a:p>
          <a:p>
            <a:pPr indent="0" lvl="0" marL="0" marR="0" rtl="0" algn="l">
              <a:spcBef>
                <a:spcPts val="0"/>
              </a:spcBef>
              <a:spcAft>
                <a:spcPts val="0"/>
              </a:spcAft>
              <a:buNone/>
            </a:pPr>
            <a:r>
              <a:t/>
            </a:r>
            <a:endParaRPr b="1" sz="1600">
              <a:solidFill>
                <a:srgbClr val="111111"/>
              </a:solidFill>
              <a:latin typeface="Calibri"/>
              <a:ea typeface="Calibri"/>
              <a:cs typeface="Calibri"/>
              <a:sym typeface="Calibri"/>
            </a:endParaRPr>
          </a:p>
          <a:p>
            <a:pPr indent="0" lvl="0" marL="0" marR="0" rtl="0" algn="l">
              <a:spcBef>
                <a:spcPts val="0"/>
              </a:spcBef>
              <a:spcAft>
                <a:spcPts val="0"/>
              </a:spcAft>
              <a:buNone/>
            </a:pPr>
            <a:r>
              <a:rPr b="1" lang="en" sz="1600">
                <a:solidFill>
                  <a:srgbClr val="111111"/>
                </a:solidFill>
                <a:latin typeface="Calibri"/>
                <a:ea typeface="Calibri"/>
                <a:cs typeface="Calibri"/>
                <a:sym typeface="Calibri"/>
              </a:rPr>
              <a:t>Quick description: </a:t>
            </a:r>
            <a:endParaRPr sz="1600">
              <a:solidFill>
                <a:srgbClr val="111111"/>
              </a:solidFill>
              <a:latin typeface="Calibri"/>
              <a:ea typeface="Calibri"/>
              <a:cs typeface="Calibri"/>
              <a:sym typeface="Calibri"/>
            </a:endParaRPr>
          </a:p>
          <a:p>
            <a:pPr indent="0" lvl="0" marL="0" marR="0" rtl="0" algn="l">
              <a:spcBef>
                <a:spcPts val="0"/>
              </a:spcBef>
              <a:spcAft>
                <a:spcPts val="0"/>
              </a:spcAft>
              <a:buNone/>
            </a:pPr>
            <a:r>
              <a:t/>
            </a:r>
            <a:endParaRPr sz="1600">
              <a:solidFill>
                <a:srgbClr val="111111"/>
              </a:solidFill>
              <a:latin typeface="Calibri"/>
              <a:ea typeface="Calibri"/>
              <a:cs typeface="Calibri"/>
              <a:sym typeface="Calibri"/>
            </a:endParaRPr>
          </a:p>
          <a:p>
            <a:pPr indent="-330200" lvl="0" marL="457200" marR="0" rtl="0" algn="l">
              <a:spcBef>
                <a:spcPts val="0"/>
              </a:spcBef>
              <a:spcAft>
                <a:spcPts val="0"/>
              </a:spcAft>
              <a:buClr>
                <a:srgbClr val="111111"/>
              </a:buClr>
              <a:buSzPts val="1600"/>
              <a:buFont typeface="Calibri"/>
              <a:buChar char="●"/>
            </a:pPr>
            <a:r>
              <a:rPr lang="en" sz="1600">
                <a:solidFill>
                  <a:srgbClr val="111111"/>
                </a:solidFill>
                <a:latin typeface="Calibri"/>
                <a:ea typeface="Calibri"/>
                <a:cs typeface="Calibri"/>
                <a:sym typeface="Calibri"/>
              </a:rPr>
              <a:t>Activity 1: Learning different vegetable cuts</a:t>
            </a:r>
            <a:endParaRPr sz="1600">
              <a:solidFill>
                <a:srgbClr val="111111"/>
              </a:solidFill>
              <a:latin typeface="Calibri"/>
              <a:ea typeface="Calibri"/>
              <a:cs typeface="Calibri"/>
              <a:sym typeface="Calibri"/>
            </a:endParaRPr>
          </a:p>
          <a:p>
            <a:pPr indent="0" lvl="0" marL="457200" marR="0" rtl="0" algn="l">
              <a:spcBef>
                <a:spcPts val="0"/>
              </a:spcBef>
              <a:spcAft>
                <a:spcPts val="0"/>
              </a:spcAft>
              <a:buNone/>
            </a:pPr>
            <a:r>
              <a:t/>
            </a:r>
            <a:endParaRPr sz="1600">
              <a:solidFill>
                <a:srgbClr val="111111"/>
              </a:solidFill>
              <a:latin typeface="Calibri"/>
              <a:ea typeface="Calibri"/>
              <a:cs typeface="Calibri"/>
              <a:sym typeface="Calibri"/>
            </a:endParaRPr>
          </a:p>
          <a:p>
            <a:pPr indent="-330200" lvl="0" marL="457200" marR="0" rtl="0" algn="l">
              <a:spcBef>
                <a:spcPts val="0"/>
              </a:spcBef>
              <a:spcAft>
                <a:spcPts val="0"/>
              </a:spcAft>
              <a:buClr>
                <a:srgbClr val="111111"/>
              </a:buClr>
              <a:buSzPts val="1600"/>
              <a:buFont typeface="Calibri"/>
              <a:buChar char="●"/>
            </a:pPr>
            <a:r>
              <a:rPr lang="en" sz="1600">
                <a:solidFill>
                  <a:srgbClr val="111111"/>
                </a:solidFill>
                <a:latin typeface="Calibri"/>
                <a:ea typeface="Calibri"/>
                <a:cs typeface="Calibri"/>
                <a:sym typeface="Calibri"/>
              </a:rPr>
              <a:t>Activity 2: Assessing food waste of different preparation methods</a:t>
            </a:r>
            <a:endParaRPr sz="1600">
              <a:solidFill>
                <a:srgbClr val="111111"/>
              </a:solidFill>
              <a:latin typeface="Calibri"/>
              <a:ea typeface="Calibri"/>
              <a:cs typeface="Calibri"/>
              <a:sym typeface="Calibri"/>
            </a:endParaRPr>
          </a:p>
          <a:p>
            <a:pPr indent="0" lvl="0" marL="457200" marR="0" rtl="0" algn="l">
              <a:spcBef>
                <a:spcPts val="0"/>
              </a:spcBef>
              <a:spcAft>
                <a:spcPts val="0"/>
              </a:spcAft>
              <a:buNone/>
            </a:pPr>
            <a:r>
              <a:t/>
            </a:r>
            <a:endParaRPr sz="1600">
              <a:solidFill>
                <a:srgbClr val="111111"/>
              </a:solidFill>
              <a:latin typeface="Calibri"/>
              <a:ea typeface="Calibri"/>
              <a:cs typeface="Calibri"/>
              <a:sym typeface="Calibri"/>
            </a:endParaRPr>
          </a:p>
          <a:p>
            <a:pPr indent="-330200" lvl="0" marL="457200" marR="0" rtl="0" algn="l">
              <a:spcBef>
                <a:spcPts val="0"/>
              </a:spcBef>
              <a:spcAft>
                <a:spcPts val="0"/>
              </a:spcAft>
              <a:buClr>
                <a:srgbClr val="111111"/>
              </a:buClr>
              <a:buSzPts val="1600"/>
              <a:buFont typeface="Calibri"/>
              <a:buChar char="●"/>
            </a:pPr>
            <a:r>
              <a:rPr lang="en" sz="1600">
                <a:solidFill>
                  <a:srgbClr val="111111"/>
                </a:solidFill>
                <a:latin typeface="Calibri"/>
                <a:ea typeface="Calibri"/>
                <a:cs typeface="Calibri"/>
                <a:sym typeface="Calibri"/>
              </a:rPr>
              <a:t>Activity 3: Making stock, soups and canapes</a:t>
            </a:r>
            <a:endParaRPr sz="1600">
              <a:solidFill>
                <a:srgbClr val="111111"/>
              </a:solidFill>
              <a:latin typeface="Calibri"/>
              <a:ea typeface="Calibri"/>
              <a:cs typeface="Calibri"/>
              <a:sym typeface="Calibri"/>
            </a:endParaRPr>
          </a:p>
        </p:txBody>
      </p:sp>
      <p:sp>
        <p:nvSpPr>
          <p:cNvPr id="100" name="Google Shape;100;p21"/>
          <p:cNvSpPr txBox="1"/>
          <p:nvPr/>
        </p:nvSpPr>
        <p:spPr>
          <a:xfrm>
            <a:off x="365757" y="341319"/>
            <a:ext cx="7914900" cy="461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400">
                <a:solidFill>
                  <a:srgbClr val="8AA846"/>
                </a:solidFill>
                <a:latin typeface="Calibri"/>
                <a:ea typeface="Calibri"/>
                <a:cs typeface="Calibri"/>
                <a:sym typeface="Calibri"/>
              </a:rPr>
              <a:t>Practical task</a:t>
            </a:r>
            <a:endParaRPr b="1" sz="2400">
              <a:solidFill>
                <a:srgbClr val="8AA846"/>
              </a:solidFill>
              <a:latin typeface="Calibri"/>
              <a:ea typeface="Calibri"/>
              <a:cs typeface="Calibri"/>
              <a:sym typeface="Calibri"/>
            </a:endParaRPr>
          </a:p>
        </p:txBody>
      </p:sp>
    </p:spTree>
  </p:cSld>
  <p:clrMapOvr>
    <a:masterClrMapping/>
  </p:clrMapOvr>
  <p:transition spd="slow">
    <p:push/>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2"/>
          <p:cNvSpPr txBox="1"/>
          <p:nvPr/>
        </p:nvSpPr>
        <p:spPr>
          <a:xfrm>
            <a:off x="685799" y="1075038"/>
            <a:ext cx="7914300" cy="32454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AA846"/>
              </a:buClr>
              <a:buSzPts val="3200"/>
              <a:buFont typeface="Arial"/>
              <a:buNone/>
            </a:pPr>
            <a:r>
              <a:rPr b="1" i="1" lang="en" sz="3200">
                <a:solidFill>
                  <a:srgbClr val="8AA846"/>
                </a:solidFill>
                <a:latin typeface="Arial"/>
                <a:ea typeface="Arial"/>
                <a:cs typeface="Arial"/>
                <a:sym typeface="Arial"/>
              </a:rPr>
              <a:t>Key things you need to know…</a:t>
            </a:r>
            <a:br>
              <a:rPr b="0" i="1" lang="en" sz="3200">
                <a:solidFill>
                  <a:srgbClr val="3F3F3F"/>
                </a:solidFill>
                <a:latin typeface="Arial"/>
                <a:ea typeface="Arial"/>
                <a:cs typeface="Arial"/>
                <a:sym typeface="Arial"/>
              </a:rPr>
            </a:br>
            <a:br>
              <a:rPr b="0" i="1" lang="en" sz="3200">
                <a:solidFill>
                  <a:srgbClr val="3F3F3F"/>
                </a:solidFill>
                <a:latin typeface="Arial"/>
                <a:ea typeface="Arial"/>
                <a:cs typeface="Arial"/>
                <a:sym typeface="Arial"/>
              </a:rPr>
            </a:br>
            <a:endParaRPr b="1" i="1" sz="3200">
              <a:solidFill>
                <a:srgbClr val="A5A5A5"/>
              </a:solidFill>
              <a:latin typeface="Arial"/>
              <a:ea typeface="Arial"/>
              <a:cs typeface="Arial"/>
              <a:sym typeface="Arial"/>
            </a:endParaRPr>
          </a:p>
        </p:txBody>
      </p:sp>
    </p:spTree>
  </p:cSld>
  <p:clrMapOvr>
    <a:masterClrMapping/>
  </p:clrMapOvr>
  <p:transition spd="slow">
    <p:push/>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23"/>
          <p:cNvSpPr txBox="1"/>
          <p:nvPr/>
        </p:nvSpPr>
        <p:spPr>
          <a:xfrm>
            <a:off x="3846375" y="1253325"/>
            <a:ext cx="4986000" cy="3310500"/>
          </a:xfrm>
          <a:prstGeom prst="rect">
            <a:avLst/>
          </a:prstGeom>
          <a:noFill/>
          <a:ln>
            <a:noFill/>
          </a:ln>
        </p:spPr>
        <p:txBody>
          <a:bodyPr anchorCtr="0" anchor="t" bIns="45700" lIns="91425" spcFirstLastPara="1" rIns="91425" wrap="square" tIns="45700">
            <a:noAutofit/>
          </a:bodyPr>
          <a:lstStyle/>
          <a:p>
            <a:pPr indent="-323850" lvl="0" marL="457200" rtl="0" algn="l">
              <a:spcBef>
                <a:spcPts val="0"/>
              </a:spcBef>
              <a:spcAft>
                <a:spcPts val="0"/>
              </a:spcAft>
              <a:buClr>
                <a:schemeClr val="dk1"/>
              </a:buClr>
              <a:buSzPts val="1500"/>
              <a:buFont typeface="Calibri"/>
              <a:buChar char="●"/>
            </a:pPr>
            <a:r>
              <a:rPr lang="en" sz="1500">
                <a:solidFill>
                  <a:schemeClr val="dk1"/>
                </a:solidFill>
                <a:latin typeface="Calibri"/>
                <a:ea typeface="Calibri"/>
                <a:cs typeface="Calibri"/>
                <a:sym typeface="Calibri"/>
              </a:rPr>
              <a:t>A third of food is wasted</a:t>
            </a:r>
            <a:r>
              <a:rPr b="1" lang="en" sz="1500">
                <a:solidFill>
                  <a:schemeClr val="dk1"/>
                </a:solidFill>
                <a:latin typeface="Calibri"/>
                <a:ea typeface="Calibri"/>
                <a:cs typeface="Calibri"/>
                <a:sym typeface="Calibri"/>
              </a:rPr>
              <a:t> </a:t>
            </a:r>
            <a:r>
              <a:rPr lang="en" sz="1500">
                <a:solidFill>
                  <a:schemeClr val="dk1"/>
                </a:solidFill>
                <a:latin typeface="Calibri"/>
                <a:ea typeface="Calibri"/>
                <a:cs typeface="Calibri"/>
                <a:sym typeface="Calibri"/>
              </a:rPr>
              <a:t>rather than eaten</a:t>
            </a:r>
            <a:endParaRPr sz="1500">
              <a:solidFill>
                <a:schemeClr val="dk1"/>
              </a:solidFill>
              <a:latin typeface="Calibri"/>
              <a:ea typeface="Calibri"/>
              <a:cs typeface="Calibri"/>
              <a:sym typeface="Calibri"/>
            </a:endParaRPr>
          </a:p>
          <a:p>
            <a:pPr indent="-323850" lvl="1" marL="914400" rtl="0" algn="l">
              <a:spcBef>
                <a:spcPts val="0"/>
              </a:spcBef>
              <a:spcAft>
                <a:spcPts val="0"/>
              </a:spcAft>
              <a:buClr>
                <a:schemeClr val="dk1"/>
              </a:buClr>
              <a:buSzPts val="1500"/>
              <a:buFont typeface="Calibri"/>
              <a:buChar char="○"/>
            </a:pPr>
            <a:r>
              <a:rPr lang="en" sz="1500">
                <a:solidFill>
                  <a:schemeClr val="dk1"/>
                </a:solidFill>
                <a:latin typeface="Calibri"/>
                <a:ea typeface="Calibri"/>
                <a:cs typeface="Calibri"/>
                <a:sym typeface="Calibri"/>
              </a:rPr>
              <a:t>In poorer countries, mostly at production level (on or near the farm) or during storage</a:t>
            </a:r>
            <a:endParaRPr sz="1500">
              <a:solidFill>
                <a:schemeClr val="dk1"/>
              </a:solidFill>
              <a:latin typeface="Calibri"/>
              <a:ea typeface="Calibri"/>
              <a:cs typeface="Calibri"/>
              <a:sym typeface="Calibri"/>
            </a:endParaRPr>
          </a:p>
          <a:p>
            <a:pPr indent="-323850" lvl="1" marL="914400" rtl="0" algn="l">
              <a:spcBef>
                <a:spcPts val="0"/>
              </a:spcBef>
              <a:spcAft>
                <a:spcPts val="0"/>
              </a:spcAft>
              <a:buClr>
                <a:schemeClr val="dk1"/>
              </a:buClr>
              <a:buSzPts val="1500"/>
              <a:buFont typeface="Calibri"/>
              <a:buChar char="○"/>
            </a:pPr>
            <a:r>
              <a:rPr lang="en" sz="1500">
                <a:solidFill>
                  <a:schemeClr val="dk1"/>
                </a:solidFill>
                <a:latin typeface="Calibri"/>
                <a:ea typeface="Calibri"/>
                <a:cs typeface="Calibri"/>
                <a:sym typeface="Calibri"/>
              </a:rPr>
              <a:t>In richer countries, mostly at consumption level (in the kitchen or left on the plate)</a:t>
            </a:r>
            <a:endParaRPr sz="1500">
              <a:solidFill>
                <a:schemeClr val="dk1"/>
              </a:solidFill>
              <a:latin typeface="Calibri"/>
              <a:ea typeface="Calibri"/>
              <a:cs typeface="Calibri"/>
              <a:sym typeface="Calibri"/>
            </a:endParaRPr>
          </a:p>
          <a:p>
            <a:pPr indent="0" lvl="0" marL="457200" rtl="0" algn="l">
              <a:spcBef>
                <a:spcPts val="0"/>
              </a:spcBef>
              <a:spcAft>
                <a:spcPts val="0"/>
              </a:spcAft>
              <a:buNone/>
            </a:pPr>
            <a:r>
              <a:t/>
            </a:r>
            <a:endParaRPr sz="500">
              <a:solidFill>
                <a:schemeClr val="dk1"/>
              </a:solidFill>
              <a:latin typeface="Calibri"/>
              <a:ea typeface="Calibri"/>
              <a:cs typeface="Calibri"/>
              <a:sym typeface="Calibri"/>
            </a:endParaRPr>
          </a:p>
          <a:p>
            <a:pPr indent="-323850" lvl="0" marL="457200" rtl="0" algn="l">
              <a:spcBef>
                <a:spcPts val="0"/>
              </a:spcBef>
              <a:spcAft>
                <a:spcPts val="0"/>
              </a:spcAft>
              <a:buClr>
                <a:schemeClr val="dk1"/>
              </a:buClr>
              <a:buSzPts val="1500"/>
              <a:buFont typeface="Calibri"/>
              <a:buChar char="●"/>
            </a:pPr>
            <a:r>
              <a:rPr lang="en" sz="1500">
                <a:solidFill>
                  <a:schemeClr val="dk1"/>
                </a:solidFill>
                <a:latin typeface="Calibri"/>
                <a:ea typeface="Calibri"/>
                <a:cs typeface="Calibri"/>
                <a:sym typeface="Calibri"/>
              </a:rPr>
              <a:t>Food waste is a serious ethical issue when so many people go hungry and are malnourished.</a:t>
            </a:r>
            <a:endParaRPr sz="1500">
              <a:solidFill>
                <a:schemeClr val="dk1"/>
              </a:solidFill>
              <a:latin typeface="Calibri"/>
              <a:ea typeface="Calibri"/>
              <a:cs typeface="Calibri"/>
              <a:sym typeface="Calibri"/>
            </a:endParaRPr>
          </a:p>
          <a:p>
            <a:pPr indent="0" lvl="0" marL="457200" rtl="0" algn="l">
              <a:spcBef>
                <a:spcPts val="0"/>
              </a:spcBef>
              <a:spcAft>
                <a:spcPts val="0"/>
              </a:spcAft>
              <a:buNone/>
            </a:pPr>
            <a:r>
              <a:t/>
            </a:r>
            <a:endParaRPr sz="500">
              <a:solidFill>
                <a:schemeClr val="dk1"/>
              </a:solidFill>
              <a:latin typeface="Calibri"/>
              <a:ea typeface="Calibri"/>
              <a:cs typeface="Calibri"/>
              <a:sym typeface="Calibri"/>
            </a:endParaRPr>
          </a:p>
          <a:p>
            <a:pPr indent="-323850" lvl="0" marL="457200" rtl="0" algn="l">
              <a:spcBef>
                <a:spcPts val="0"/>
              </a:spcBef>
              <a:spcAft>
                <a:spcPts val="0"/>
              </a:spcAft>
              <a:buClr>
                <a:schemeClr val="dk1"/>
              </a:buClr>
              <a:buSzPts val="1500"/>
              <a:buFont typeface="Calibri"/>
              <a:buChar char="●"/>
            </a:pPr>
            <a:r>
              <a:rPr lang="en" sz="1500">
                <a:solidFill>
                  <a:schemeClr val="dk1"/>
                </a:solidFill>
                <a:latin typeface="Calibri"/>
                <a:ea typeface="Calibri"/>
                <a:cs typeface="Calibri"/>
                <a:sym typeface="Calibri"/>
              </a:rPr>
              <a:t>The resources used to produce that food (fertilisers, water, effort etc) are wasted. Food in landfill also </a:t>
            </a:r>
            <a:r>
              <a:rPr b="1" lang="en" sz="1500">
                <a:solidFill>
                  <a:schemeClr val="dk1"/>
                </a:solidFill>
                <a:latin typeface="Calibri"/>
                <a:ea typeface="Calibri"/>
                <a:cs typeface="Calibri"/>
                <a:sym typeface="Calibri"/>
              </a:rPr>
              <a:t>emits greenhouse gases </a:t>
            </a:r>
            <a:r>
              <a:rPr lang="en" sz="1500">
                <a:solidFill>
                  <a:schemeClr val="dk1"/>
                </a:solidFill>
                <a:latin typeface="Calibri"/>
                <a:ea typeface="Calibri"/>
                <a:cs typeface="Calibri"/>
                <a:sym typeface="Calibri"/>
              </a:rPr>
              <a:t>which contribute to global warming.</a:t>
            </a:r>
            <a:endParaRPr sz="1500">
              <a:solidFill>
                <a:schemeClr val="dk1"/>
              </a:solidFill>
              <a:latin typeface="Calibri"/>
              <a:ea typeface="Calibri"/>
              <a:cs typeface="Calibri"/>
              <a:sym typeface="Calibri"/>
            </a:endParaRPr>
          </a:p>
          <a:p>
            <a:pPr indent="0" lvl="0" marL="457200" rtl="0" algn="just">
              <a:spcBef>
                <a:spcPts val="0"/>
              </a:spcBef>
              <a:spcAft>
                <a:spcPts val="0"/>
              </a:spcAft>
              <a:buNone/>
            </a:pPr>
            <a:r>
              <a:t/>
            </a:r>
            <a:endParaRPr sz="500">
              <a:solidFill>
                <a:schemeClr val="dk1"/>
              </a:solidFill>
              <a:latin typeface="Calibri"/>
              <a:ea typeface="Calibri"/>
              <a:cs typeface="Calibri"/>
              <a:sym typeface="Calibri"/>
            </a:endParaRPr>
          </a:p>
          <a:p>
            <a:pPr indent="0" lvl="0" marL="457200" rtl="0" algn="just">
              <a:spcBef>
                <a:spcPts val="0"/>
              </a:spcBef>
              <a:spcAft>
                <a:spcPts val="0"/>
              </a:spcAft>
              <a:buNone/>
            </a:pPr>
            <a:r>
              <a:t/>
            </a:r>
            <a:endParaRPr sz="500">
              <a:solidFill>
                <a:schemeClr val="dk1"/>
              </a:solidFill>
              <a:latin typeface="Calibri"/>
              <a:ea typeface="Calibri"/>
              <a:cs typeface="Calibri"/>
              <a:sym typeface="Calibri"/>
            </a:endParaRPr>
          </a:p>
          <a:p>
            <a:pPr indent="-323850" lvl="0" marL="457200" rtl="0" algn="just">
              <a:spcBef>
                <a:spcPts val="0"/>
              </a:spcBef>
              <a:spcAft>
                <a:spcPts val="0"/>
              </a:spcAft>
              <a:buClr>
                <a:schemeClr val="dk1"/>
              </a:buClr>
              <a:buSzPts val="1500"/>
              <a:buFont typeface="Calibri"/>
              <a:buChar char="●"/>
            </a:pPr>
            <a:r>
              <a:rPr lang="en" sz="1500">
                <a:solidFill>
                  <a:schemeClr val="dk1"/>
                </a:solidFill>
                <a:latin typeface="Calibri"/>
                <a:ea typeface="Calibri"/>
                <a:cs typeface="Calibri"/>
                <a:sym typeface="Calibri"/>
              </a:rPr>
              <a:t>Avoiding food waste in the kitchen and from plates is one of the most </a:t>
            </a:r>
            <a:r>
              <a:rPr b="1" lang="en" sz="1500">
                <a:solidFill>
                  <a:schemeClr val="dk1"/>
                </a:solidFill>
                <a:latin typeface="Calibri"/>
                <a:ea typeface="Calibri"/>
                <a:cs typeface="Calibri"/>
                <a:sym typeface="Calibri"/>
              </a:rPr>
              <a:t>impactful things we can do </a:t>
            </a:r>
            <a:r>
              <a:rPr lang="en" sz="1500">
                <a:solidFill>
                  <a:schemeClr val="dk1"/>
                </a:solidFill>
                <a:latin typeface="Calibri"/>
                <a:ea typeface="Calibri"/>
                <a:cs typeface="Calibri"/>
                <a:sym typeface="Calibri"/>
              </a:rPr>
              <a:t>to reduce the environmental damage caused by food</a:t>
            </a:r>
            <a:endParaRPr sz="1500">
              <a:solidFill>
                <a:schemeClr val="dk1"/>
              </a:solidFill>
              <a:latin typeface="Calibri"/>
              <a:ea typeface="Calibri"/>
              <a:cs typeface="Calibri"/>
              <a:sym typeface="Calibri"/>
            </a:endParaRPr>
          </a:p>
          <a:p>
            <a:pPr indent="0" lvl="0" marL="0" rtl="0" algn="l">
              <a:spcBef>
                <a:spcPts val="0"/>
              </a:spcBef>
              <a:spcAft>
                <a:spcPts val="0"/>
              </a:spcAft>
              <a:buNone/>
            </a:pPr>
            <a:r>
              <a:t/>
            </a:r>
            <a:endParaRPr>
              <a:solidFill>
                <a:schemeClr val="dk1"/>
              </a:solidFill>
              <a:latin typeface="Calibri"/>
              <a:ea typeface="Calibri"/>
              <a:cs typeface="Calibri"/>
              <a:sym typeface="Calibri"/>
            </a:endParaRPr>
          </a:p>
        </p:txBody>
      </p:sp>
      <p:sp>
        <p:nvSpPr>
          <p:cNvPr id="112" name="Google Shape;112;p23"/>
          <p:cNvSpPr txBox="1"/>
          <p:nvPr/>
        </p:nvSpPr>
        <p:spPr>
          <a:xfrm>
            <a:off x="365750" y="341325"/>
            <a:ext cx="8466600" cy="1143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400">
                <a:solidFill>
                  <a:srgbClr val="8AA846"/>
                </a:solidFill>
                <a:latin typeface="Calibri"/>
                <a:ea typeface="Calibri"/>
                <a:cs typeface="Calibri"/>
                <a:sym typeface="Calibri"/>
              </a:rPr>
              <a:t>Food waste is a critical sustainability issue</a:t>
            </a:r>
            <a:endParaRPr/>
          </a:p>
          <a:p>
            <a:pPr indent="0" lvl="0" marL="0" marR="0" rtl="0" algn="l">
              <a:spcBef>
                <a:spcPts val="0"/>
              </a:spcBef>
              <a:spcAft>
                <a:spcPts val="0"/>
              </a:spcAft>
              <a:buNone/>
            </a:pPr>
            <a:r>
              <a:rPr i="1" lang="en" sz="2000">
                <a:solidFill>
                  <a:srgbClr val="8AA846"/>
                </a:solidFill>
                <a:latin typeface="Calibri"/>
                <a:ea typeface="Calibri"/>
                <a:cs typeface="Calibri"/>
                <a:sym typeface="Calibri"/>
              </a:rPr>
              <a:t>Addressing food waste is one of the most impactful things we can do</a:t>
            </a:r>
            <a:endParaRPr i="1" sz="2000">
              <a:solidFill>
                <a:srgbClr val="8AA846"/>
              </a:solidFill>
              <a:latin typeface="Calibri"/>
              <a:ea typeface="Calibri"/>
              <a:cs typeface="Calibri"/>
              <a:sym typeface="Calibri"/>
            </a:endParaRPr>
          </a:p>
        </p:txBody>
      </p:sp>
      <p:pic>
        <p:nvPicPr>
          <p:cNvPr descr="joshua-hoehne-FFn2-TW8pxk-unsplash.jpg" id="113" name="Google Shape;113;p23"/>
          <p:cNvPicPr preferRelativeResize="0"/>
          <p:nvPr/>
        </p:nvPicPr>
        <p:blipFill>
          <a:blip r:embed="rId3">
            <a:alphaModFix/>
          </a:blip>
          <a:stretch>
            <a:fillRect/>
          </a:stretch>
        </p:blipFill>
        <p:spPr>
          <a:xfrm>
            <a:off x="509848" y="1689400"/>
            <a:ext cx="3268099" cy="2178271"/>
          </a:xfrm>
          <a:prstGeom prst="rect">
            <a:avLst/>
          </a:prstGeom>
          <a:noFill/>
          <a:ln>
            <a:noFill/>
          </a:ln>
        </p:spPr>
      </p:pic>
      <p:sp>
        <p:nvSpPr>
          <p:cNvPr id="114" name="Google Shape;114;p23"/>
          <p:cNvSpPr txBox="1"/>
          <p:nvPr/>
        </p:nvSpPr>
        <p:spPr>
          <a:xfrm>
            <a:off x="509850" y="4821100"/>
            <a:ext cx="2961600" cy="24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latin typeface="Calibri"/>
                <a:ea typeface="Calibri"/>
                <a:cs typeface="Calibri"/>
                <a:sym typeface="Calibri"/>
              </a:rPr>
              <a:t>Image: Joshua Hoehne on Unsplash</a:t>
            </a:r>
            <a:endParaRPr sz="800">
              <a:latin typeface="Calibri"/>
              <a:ea typeface="Calibri"/>
              <a:cs typeface="Calibri"/>
              <a:sym typeface="Calibri"/>
            </a:endParaRPr>
          </a:p>
        </p:txBody>
      </p:sp>
    </p:spTree>
  </p:cSld>
  <p:clrMapOvr>
    <a:masterClrMapping/>
  </p:clrMapOvr>
  <p:transition spd="slow">
    <p:push/>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24"/>
          <p:cNvSpPr txBox="1"/>
          <p:nvPr/>
        </p:nvSpPr>
        <p:spPr>
          <a:xfrm>
            <a:off x="485550" y="1655300"/>
            <a:ext cx="3683100" cy="258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solidFill>
                  <a:schemeClr val="dk1"/>
                </a:solidFill>
                <a:latin typeface="Calibri"/>
                <a:ea typeface="Calibri"/>
                <a:cs typeface="Calibri"/>
                <a:sym typeface="Calibri"/>
              </a:rPr>
              <a:t>A growing number of food businesses (including supermarkets and food manufacturers) have committed to working towards Sustainable Development Goal 12.3:</a:t>
            </a:r>
            <a:endParaRPr>
              <a:solidFill>
                <a:schemeClr val="dk1"/>
              </a:solidFill>
              <a:latin typeface="Calibri"/>
              <a:ea typeface="Calibri"/>
              <a:cs typeface="Calibri"/>
              <a:sym typeface="Calibri"/>
            </a:endParaRPr>
          </a:p>
          <a:p>
            <a:pPr indent="0" lvl="1" marL="457200" rtl="0" algn="l">
              <a:spcBef>
                <a:spcPts val="0"/>
              </a:spcBef>
              <a:spcAft>
                <a:spcPts val="0"/>
              </a:spcAft>
              <a:buClr>
                <a:schemeClr val="dk1"/>
              </a:buClr>
              <a:buFont typeface="Arial"/>
              <a:buNone/>
            </a:pPr>
            <a:r>
              <a:t/>
            </a:r>
            <a:endParaRPr>
              <a:solidFill>
                <a:schemeClr val="dk1"/>
              </a:solidFill>
              <a:latin typeface="Calibri"/>
              <a:ea typeface="Calibri"/>
              <a:cs typeface="Calibri"/>
              <a:sym typeface="Calibri"/>
            </a:endParaRPr>
          </a:p>
          <a:p>
            <a:pPr indent="0" lvl="0" marL="0" rtl="0" algn="l">
              <a:spcBef>
                <a:spcPts val="0"/>
              </a:spcBef>
              <a:spcAft>
                <a:spcPts val="0"/>
              </a:spcAft>
              <a:buNone/>
            </a:pPr>
            <a:r>
              <a:rPr i="1" lang="en">
                <a:solidFill>
                  <a:schemeClr val="dk1"/>
                </a:solidFill>
                <a:latin typeface="Calibri"/>
                <a:ea typeface="Calibri"/>
                <a:cs typeface="Calibri"/>
                <a:sym typeface="Calibri"/>
              </a:rPr>
              <a:t>“By 2030, halve per capita global food waste at the retail and consumer levels and reduce food losses along production and supply chains, including post-harvest losses.”</a:t>
            </a:r>
            <a:endParaRPr i="1">
              <a:solidFill>
                <a:schemeClr val="dk1"/>
              </a:solidFill>
              <a:latin typeface="Calibri"/>
              <a:ea typeface="Calibri"/>
              <a:cs typeface="Calibri"/>
              <a:sym typeface="Calibri"/>
            </a:endParaRPr>
          </a:p>
          <a:p>
            <a:pPr indent="0" lvl="1" marL="457200" rtl="0" algn="l">
              <a:spcBef>
                <a:spcPts val="0"/>
              </a:spcBef>
              <a:spcAft>
                <a:spcPts val="0"/>
              </a:spcAft>
              <a:buClr>
                <a:schemeClr val="dk1"/>
              </a:buClr>
              <a:buFont typeface="Arial"/>
              <a:buNone/>
            </a:pPr>
            <a:r>
              <a:t/>
            </a:r>
            <a:endParaRPr>
              <a:solidFill>
                <a:schemeClr val="dk1"/>
              </a:solidFill>
              <a:latin typeface="Calibri"/>
              <a:ea typeface="Calibri"/>
              <a:cs typeface="Calibri"/>
              <a:sym typeface="Calibri"/>
            </a:endParaRPr>
          </a:p>
          <a:p>
            <a:pPr indent="0" lvl="0" marL="0" marR="0" rtl="0" algn="l">
              <a:spcBef>
                <a:spcPts val="0"/>
              </a:spcBef>
              <a:spcAft>
                <a:spcPts val="0"/>
              </a:spcAft>
              <a:buNone/>
            </a:pPr>
            <a:r>
              <a:t/>
            </a:r>
            <a:endParaRPr>
              <a:solidFill>
                <a:srgbClr val="111111"/>
              </a:solidFill>
              <a:latin typeface="Calibri"/>
              <a:ea typeface="Calibri"/>
              <a:cs typeface="Calibri"/>
              <a:sym typeface="Calibri"/>
            </a:endParaRPr>
          </a:p>
        </p:txBody>
      </p:sp>
      <p:sp>
        <p:nvSpPr>
          <p:cNvPr id="121" name="Google Shape;121;p24"/>
          <p:cNvSpPr txBox="1"/>
          <p:nvPr/>
        </p:nvSpPr>
        <p:spPr>
          <a:xfrm>
            <a:off x="365750" y="341500"/>
            <a:ext cx="8571600" cy="1145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400">
                <a:solidFill>
                  <a:srgbClr val="8AA846"/>
                </a:solidFill>
                <a:latin typeface="Calibri"/>
                <a:ea typeface="Calibri"/>
                <a:cs typeface="Calibri"/>
                <a:sym typeface="Calibri"/>
              </a:rPr>
              <a:t>Sustainable Development Goals</a:t>
            </a:r>
            <a:endParaRPr b="1" sz="2400">
              <a:solidFill>
                <a:srgbClr val="8AA846"/>
              </a:solidFill>
              <a:latin typeface="Calibri"/>
              <a:ea typeface="Calibri"/>
              <a:cs typeface="Calibri"/>
              <a:sym typeface="Calibri"/>
            </a:endParaRPr>
          </a:p>
          <a:p>
            <a:pPr indent="0" lvl="0" marL="0" marR="0" rtl="0" algn="l">
              <a:spcBef>
                <a:spcPts val="0"/>
              </a:spcBef>
              <a:spcAft>
                <a:spcPts val="0"/>
              </a:spcAft>
              <a:buNone/>
            </a:pPr>
            <a:r>
              <a:rPr i="1" lang="en" sz="2000">
                <a:solidFill>
                  <a:srgbClr val="8AA846"/>
                </a:solidFill>
                <a:latin typeface="Calibri"/>
                <a:ea typeface="Calibri"/>
                <a:cs typeface="Calibri"/>
                <a:sym typeface="Calibri"/>
              </a:rPr>
              <a:t>Food waste needs to reduce by 50% by 2030</a:t>
            </a:r>
            <a:endParaRPr i="1" sz="2000">
              <a:solidFill>
                <a:srgbClr val="8AA846"/>
              </a:solidFill>
              <a:latin typeface="Calibri"/>
              <a:ea typeface="Calibri"/>
              <a:cs typeface="Calibri"/>
              <a:sym typeface="Calibri"/>
            </a:endParaRPr>
          </a:p>
        </p:txBody>
      </p:sp>
      <p:pic>
        <p:nvPicPr>
          <p:cNvPr id="122" name="Google Shape;122;p24"/>
          <p:cNvPicPr preferRelativeResize="0"/>
          <p:nvPr/>
        </p:nvPicPr>
        <p:blipFill>
          <a:blip r:embed="rId3">
            <a:alphaModFix/>
          </a:blip>
          <a:stretch>
            <a:fillRect/>
          </a:stretch>
        </p:blipFill>
        <p:spPr>
          <a:xfrm>
            <a:off x="4652469" y="1410700"/>
            <a:ext cx="3978775" cy="2364425"/>
          </a:xfrm>
          <a:prstGeom prst="rect">
            <a:avLst/>
          </a:prstGeom>
          <a:noFill/>
          <a:ln>
            <a:noFill/>
          </a:ln>
        </p:spPr>
      </p:pic>
      <p:sp>
        <p:nvSpPr>
          <p:cNvPr id="123" name="Google Shape;123;p24"/>
          <p:cNvSpPr txBox="1"/>
          <p:nvPr/>
        </p:nvSpPr>
        <p:spPr>
          <a:xfrm>
            <a:off x="4614925" y="3775125"/>
            <a:ext cx="40164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The United Nations 2030 Sustainable Development Goals commit everyone, including governments and businesses, to 17 goals to create a better world by 2030</a:t>
            </a:r>
            <a:endParaRPr sz="1200">
              <a:solidFill>
                <a:srgbClr val="111111"/>
              </a:solidFill>
              <a:latin typeface="Calibri"/>
              <a:ea typeface="Calibri"/>
              <a:cs typeface="Calibri"/>
              <a:sym typeface="Calibri"/>
            </a:endParaRPr>
          </a:p>
        </p:txBody>
      </p:sp>
    </p:spTree>
  </p:cSld>
  <p:clrMapOvr>
    <a:masterClrMapping/>
  </p:clrMapOvr>
  <p:transition spd="slow">
    <p:push/>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25"/>
          <p:cNvSpPr txBox="1"/>
          <p:nvPr/>
        </p:nvSpPr>
        <p:spPr>
          <a:xfrm>
            <a:off x="365750" y="341325"/>
            <a:ext cx="8294100" cy="1176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2400">
                <a:solidFill>
                  <a:srgbClr val="8AA846"/>
                </a:solidFill>
                <a:latin typeface="Calibri"/>
                <a:ea typeface="Calibri"/>
                <a:cs typeface="Calibri"/>
                <a:sym typeface="Calibri"/>
              </a:rPr>
              <a:t>The hospitality sector produces a lot of food waste</a:t>
            </a:r>
            <a:endParaRPr/>
          </a:p>
          <a:p>
            <a:pPr indent="0" lvl="0" marL="0" marR="0" rtl="0" algn="l">
              <a:spcBef>
                <a:spcPts val="0"/>
              </a:spcBef>
              <a:spcAft>
                <a:spcPts val="0"/>
              </a:spcAft>
              <a:buNone/>
            </a:pPr>
            <a:r>
              <a:rPr i="1" lang="en" sz="2000">
                <a:solidFill>
                  <a:srgbClr val="8AA846"/>
                </a:solidFill>
                <a:latin typeface="Calibri"/>
                <a:ea typeface="Calibri"/>
                <a:cs typeface="Calibri"/>
                <a:sym typeface="Calibri"/>
              </a:rPr>
              <a:t>We can have a significant impact on food waste by changing kitchen and sourcing practices</a:t>
            </a:r>
            <a:endParaRPr i="1" sz="2000">
              <a:solidFill>
                <a:srgbClr val="8AA846"/>
              </a:solidFill>
              <a:latin typeface="Calibri"/>
              <a:ea typeface="Calibri"/>
              <a:cs typeface="Calibri"/>
              <a:sym typeface="Calibri"/>
            </a:endParaRPr>
          </a:p>
        </p:txBody>
      </p:sp>
      <p:pic>
        <p:nvPicPr>
          <p:cNvPr id="130" name="Google Shape;130;p25"/>
          <p:cNvPicPr preferRelativeResize="0"/>
          <p:nvPr/>
        </p:nvPicPr>
        <p:blipFill rotWithShape="1">
          <a:blip r:embed="rId3">
            <a:alphaModFix/>
          </a:blip>
          <a:srcRect b="0" l="0" r="0" t="0"/>
          <a:stretch/>
        </p:blipFill>
        <p:spPr>
          <a:xfrm>
            <a:off x="510714" y="2151669"/>
            <a:ext cx="6126600" cy="1973100"/>
          </a:xfrm>
          <a:prstGeom prst="rect">
            <a:avLst/>
          </a:prstGeom>
          <a:solidFill>
            <a:srgbClr val="4F81BD"/>
          </a:solidFill>
          <a:ln>
            <a:noFill/>
          </a:ln>
        </p:spPr>
      </p:pic>
      <p:sp>
        <p:nvSpPr>
          <p:cNvPr id="131" name="Google Shape;131;p25"/>
          <p:cNvSpPr txBox="1"/>
          <p:nvPr/>
        </p:nvSpPr>
        <p:spPr>
          <a:xfrm>
            <a:off x="365752" y="1650090"/>
            <a:ext cx="2412000" cy="338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1400">
                <a:solidFill>
                  <a:srgbClr val="000000"/>
                </a:solidFill>
                <a:latin typeface="Calibri"/>
                <a:ea typeface="Calibri"/>
                <a:cs typeface="Calibri"/>
                <a:sym typeface="Calibri"/>
              </a:rPr>
              <a:t>Example</a:t>
            </a:r>
            <a:r>
              <a:rPr b="1" lang="en" sz="1600">
                <a:solidFill>
                  <a:srgbClr val="000000"/>
                </a:solidFill>
                <a:latin typeface="Calibri"/>
                <a:ea typeface="Calibri"/>
                <a:cs typeface="Calibri"/>
                <a:sym typeface="Calibri"/>
              </a:rPr>
              <a:t>: </a:t>
            </a:r>
            <a:r>
              <a:rPr lang="en" sz="1400">
                <a:solidFill>
                  <a:srgbClr val="000000"/>
                </a:solidFill>
                <a:latin typeface="Calibri"/>
                <a:ea typeface="Calibri"/>
                <a:cs typeface="Calibri"/>
                <a:sym typeface="Calibri"/>
              </a:rPr>
              <a:t>UK hospitality sector</a:t>
            </a:r>
            <a:endParaRPr sz="1400">
              <a:solidFill>
                <a:srgbClr val="000000"/>
              </a:solidFill>
              <a:latin typeface="Calibri"/>
              <a:ea typeface="Calibri"/>
              <a:cs typeface="Calibri"/>
              <a:sym typeface="Calibri"/>
            </a:endParaRPr>
          </a:p>
        </p:txBody>
      </p:sp>
      <p:sp>
        <p:nvSpPr>
          <p:cNvPr id="132" name="Google Shape;132;p25"/>
          <p:cNvSpPr/>
          <p:nvPr/>
        </p:nvSpPr>
        <p:spPr>
          <a:xfrm>
            <a:off x="314502" y="4829417"/>
            <a:ext cx="4209300" cy="213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sz="788">
                <a:solidFill>
                  <a:srgbClr val="000000"/>
                </a:solidFill>
                <a:latin typeface="Calibri"/>
                <a:ea typeface="Calibri"/>
                <a:cs typeface="Calibri"/>
                <a:sym typeface="Calibri"/>
              </a:rPr>
              <a:t>Source: </a:t>
            </a:r>
            <a:r>
              <a:rPr lang="en" sz="788" u="sng">
                <a:solidFill>
                  <a:srgbClr val="000000"/>
                </a:solidFill>
                <a:latin typeface="Calibri"/>
                <a:ea typeface="Calibri"/>
                <a:cs typeface="Calibri"/>
                <a:sym typeface="Calibri"/>
                <a:hlinkClick r:id="rId4"/>
              </a:rPr>
              <a:t>https://www.openaccessgovernment.org/hospitality-industry-waste/51174/</a:t>
            </a:r>
            <a:endParaRPr sz="788">
              <a:latin typeface="Calibri"/>
              <a:ea typeface="Calibri"/>
              <a:cs typeface="Calibri"/>
              <a:sym typeface="Calibri"/>
            </a:endParaRPr>
          </a:p>
          <a:p>
            <a:pPr indent="0" lvl="0" marL="0" marR="0" rtl="0" algn="l">
              <a:spcBef>
                <a:spcPts val="0"/>
              </a:spcBef>
              <a:spcAft>
                <a:spcPts val="0"/>
              </a:spcAft>
              <a:buNone/>
            </a:pPr>
            <a:r>
              <a:rPr lang="en" sz="788">
                <a:latin typeface="Calibri"/>
                <a:ea typeface="Calibri"/>
                <a:cs typeface="Calibri"/>
                <a:sym typeface="Calibri"/>
              </a:rPr>
              <a:t>Image: Jonathan Borba on Unsplash</a:t>
            </a:r>
            <a:endParaRPr sz="788">
              <a:latin typeface="Calibri"/>
              <a:ea typeface="Calibri"/>
              <a:cs typeface="Calibri"/>
              <a:sym typeface="Calibri"/>
            </a:endParaRPr>
          </a:p>
        </p:txBody>
      </p:sp>
      <p:pic>
        <p:nvPicPr>
          <p:cNvPr descr="jonathan-borba-uB7q7aipU2o-unsplash.jpg" id="133" name="Google Shape;133;p25"/>
          <p:cNvPicPr preferRelativeResize="0"/>
          <p:nvPr/>
        </p:nvPicPr>
        <p:blipFill>
          <a:blip r:embed="rId5">
            <a:alphaModFix/>
          </a:blip>
          <a:stretch>
            <a:fillRect/>
          </a:stretch>
        </p:blipFill>
        <p:spPr>
          <a:xfrm>
            <a:off x="6759725" y="1140225"/>
            <a:ext cx="2162671" cy="3244021"/>
          </a:xfrm>
          <a:prstGeom prst="rect">
            <a:avLst/>
          </a:prstGeom>
          <a:noFill/>
          <a:ln>
            <a:noFill/>
          </a:ln>
        </p:spPr>
      </p:pic>
    </p:spTree>
  </p:cSld>
  <p:clrMapOvr>
    <a:masterClrMapping/>
  </p:clrMapOvr>
  <p:transition spd="slow">
    <p:push/>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6"/>
          <p:cNvSpPr txBox="1"/>
          <p:nvPr/>
        </p:nvSpPr>
        <p:spPr>
          <a:xfrm>
            <a:off x="365750" y="341325"/>
            <a:ext cx="8294100" cy="831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000000"/>
              </a:buClr>
              <a:buFont typeface="Arial"/>
              <a:buNone/>
            </a:pPr>
            <a:r>
              <a:rPr b="1" lang="en" sz="2400">
                <a:solidFill>
                  <a:srgbClr val="8AA846"/>
                </a:solidFill>
                <a:latin typeface="Calibri"/>
                <a:ea typeface="Calibri"/>
                <a:cs typeface="Calibri"/>
                <a:sym typeface="Calibri"/>
              </a:rPr>
              <a:t>Reducing food waste can help save costs</a:t>
            </a:r>
            <a:endParaRPr b="1" sz="2400">
              <a:solidFill>
                <a:srgbClr val="8AA846"/>
              </a:solidFill>
              <a:latin typeface="Calibri"/>
              <a:ea typeface="Calibri"/>
              <a:cs typeface="Calibri"/>
              <a:sym typeface="Calibri"/>
            </a:endParaRPr>
          </a:p>
          <a:p>
            <a:pPr indent="0" lvl="0" marL="0" marR="0" rtl="0" algn="l">
              <a:spcBef>
                <a:spcPts val="0"/>
              </a:spcBef>
              <a:spcAft>
                <a:spcPts val="0"/>
              </a:spcAft>
              <a:buClr>
                <a:srgbClr val="000000"/>
              </a:buClr>
              <a:buFont typeface="Arial"/>
              <a:buNone/>
            </a:pPr>
            <a:r>
              <a:rPr i="1" lang="en" sz="2000">
                <a:solidFill>
                  <a:srgbClr val="8AA846"/>
                </a:solidFill>
                <a:latin typeface="Calibri"/>
                <a:ea typeface="Calibri"/>
                <a:cs typeface="Calibri"/>
                <a:sym typeface="Calibri"/>
              </a:rPr>
              <a:t>It is better for business and customers to not pay for things that don’t get used</a:t>
            </a:r>
            <a:endParaRPr i="1" sz="2000">
              <a:solidFill>
                <a:srgbClr val="8AA846"/>
              </a:solidFill>
              <a:latin typeface="Calibri"/>
              <a:ea typeface="Calibri"/>
              <a:cs typeface="Calibri"/>
              <a:sym typeface="Calibri"/>
            </a:endParaRPr>
          </a:p>
          <a:p>
            <a:pPr indent="0" lvl="0" marL="0" marR="0" rtl="0" algn="l">
              <a:spcBef>
                <a:spcPts val="0"/>
              </a:spcBef>
              <a:spcAft>
                <a:spcPts val="0"/>
              </a:spcAft>
              <a:buNone/>
            </a:pPr>
            <a:r>
              <a:t/>
            </a:r>
            <a:endParaRPr i="1" sz="2400">
              <a:solidFill>
                <a:srgbClr val="8AA846"/>
              </a:solidFill>
              <a:latin typeface="Calibri"/>
              <a:ea typeface="Calibri"/>
              <a:cs typeface="Calibri"/>
              <a:sym typeface="Calibri"/>
            </a:endParaRPr>
          </a:p>
        </p:txBody>
      </p:sp>
      <p:pic>
        <p:nvPicPr>
          <p:cNvPr id="140" name="Google Shape;140;p26"/>
          <p:cNvPicPr preferRelativeResize="0"/>
          <p:nvPr/>
        </p:nvPicPr>
        <p:blipFill rotWithShape="1">
          <a:blip r:embed="rId3">
            <a:alphaModFix/>
          </a:blip>
          <a:srcRect b="0" l="0" r="0" t="0"/>
          <a:stretch/>
        </p:blipFill>
        <p:spPr>
          <a:xfrm>
            <a:off x="1587225" y="1172325"/>
            <a:ext cx="5718600" cy="3511500"/>
          </a:xfrm>
          <a:prstGeom prst="rect">
            <a:avLst/>
          </a:prstGeom>
          <a:noFill/>
          <a:ln>
            <a:noFill/>
          </a:ln>
        </p:spPr>
      </p:pic>
      <p:sp>
        <p:nvSpPr>
          <p:cNvPr id="141" name="Google Shape;141;p26"/>
          <p:cNvSpPr/>
          <p:nvPr/>
        </p:nvSpPr>
        <p:spPr>
          <a:xfrm>
            <a:off x="314502" y="4829417"/>
            <a:ext cx="4209300" cy="213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sz="788">
                <a:solidFill>
                  <a:srgbClr val="000000"/>
                </a:solidFill>
                <a:latin typeface="Calibri"/>
                <a:ea typeface="Calibri"/>
                <a:cs typeface="Calibri"/>
                <a:sym typeface="Calibri"/>
              </a:rPr>
              <a:t>Source: </a:t>
            </a:r>
            <a:r>
              <a:rPr lang="en" sz="788" u="sng">
                <a:solidFill>
                  <a:srgbClr val="000000"/>
                </a:solidFill>
                <a:latin typeface="Calibri"/>
                <a:ea typeface="Calibri"/>
                <a:cs typeface="Calibri"/>
                <a:sym typeface="Calibri"/>
                <a:hlinkClick r:id="rId4"/>
              </a:rPr>
              <a:t>https://www.openaccessgovernment.org/hospitality-industry-waste/51174/</a:t>
            </a:r>
            <a:endParaRPr sz="788">
              <a:solidFill>
                <a:srgbClr val="000000"/>
              </a:solidFill>
              <a:latin typeface="Calibri"/>
              <a:ea typeface="Calibri"/>
              <a:cs typeface="Calibri"/>
              <a:sym typeface="Calibri"/>
            </a:endParaRPr>
          </a:p>
        </p:txBody>
      </p:sp>
    </p:spTree>
  </p:cSld>
  <p:clrMapOvr>
    <a:masterClrMapping/>
  </p:clrMapOvr>
  <p:transition spd="slow">
    <p:push/>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27"/>
          <p:cNvSpPr txBox="1"/>
          <p:nvPr/>
        </p:nvSpPr>
        <p:spPr>
          <a:xfrm>
            <a:off x="685799" y="1075038"/>
            <a:ext cx="7914300" cy="32454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AA846"/>
              </a:buClr>
              <a:buSzPts val="3200"/>
              <a:buFont typeface="Arial"/>
              <a:buNone/>
            </a:pPr>
            <a:r>
              <a:rPr b="1" i="1" lang="en" sz="3200">
                <a:solidFill>
                  <a:srgbClr val="8AA846"/>
                </a:solidFill>
                <a:latin typeface="Arial"/>
                <a:ea typeface="Arial"/>
                <a:cs typeface="Arial"/>
                <a:sym typeface="Arial"/>
              </a:rPr>
              <a:t>Tips for chefs…</a:t>
            </a:r>
            <a:endParaRPr/>
          </a:p>
          <a:p>
            <a:pPr indent="0" lvl="0" marL="0" marR="0" rtl="0" algn="l">
              <a:spcBef>
                <a:spcPts val="0"/>
              </a:spcBef>
              <a:spcAft>
                <a:spcPts val="0"/>
              </a:spcAft>
              <a:buClr>
                <a:srgbClr val="3F3F3F"/>
              </a:buClr>
              <a:buSzPts val="3200"/>
              <a:buFont typeface="Arial"/>
              <a:buNone/>
            </a:pPr>
            <a:br>
              <a:rPr b="0" i="1" lang="en" sz="3200">
                <a:solidFill>
                  <a:srgbClr val="3F3F3F"/>
                </a:solidFill>
                <a:latin typeface="Arial"/>
                <a:ea typeface="Arial"/>
                <a:cs typeface="Arial"/>
                <a:sym typeface="Arial"/>
              </a:rPr>
            </a:br>
            <a:br>
              <a:rPr b="0" i="1" lang="en" sz="3200">
                <a:solidFill>
                  <a:srgbClr val="3F3F3F"/>
                </a:solidFill>
                <a:latin typeface="Arial"/>
                <a:ea typeface="Arial"/>
                <a:cs typeface="Arial"/>
                <a:sym typeface="Arial"/>
              </a:rPr>
            </a:br>
            <a:endParaRPr b="1" i="1" sz="3200">
              <a:solidFill>
                <a:srgbClr val="A5A5A5"/>
              </a:solidFill>
              <a:latin typeface="Arial"/>
              <a:ea typeface="Arial"/>
              <a:cs typeface="Arial"/>
              <a:sym typeface="Arial"/>
            </a:endParaRPr>
          </a:p>
        </p:txBody>
      </p:sp>
    </p:spTree>
  </p:cSld>
  <p:clrMapOvr>
    <a:masterClrMapping/>
  </p:clrMapOvr>
  <p:transition spd="slow">
    <p:push/>
  </p:transition>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